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4" r:id="rId1"/>
  </p:sldMasterIdLst>
  <p:notesMasterIdLst>
    <p:notesMasterId r:id="rId59"/>
  </p:notesMasterIdLst>
  <p:handoutMasterIdLst>
    <p:handoutMasterId r:id="rId60"/>
  </p:handoutMasterIdLst>
  <p:sldIdLst>
    <p:sldId id="256" r:id="rId2"/>
    <p:sldId id="307" r:id="rId3"/>
    <p:sldId id="365" r:id="rId4"/>
    <p:sldId id="257" r:id="rId5"/>
    <p:sldId id="315" r:id="rId6"/>
    <p:sldId id="305" r:id="rId7"/>
    <p:sldId id="308" r:id="rId8"/>
    <p:sldId id="258" r:id="rId9"/>
    <p:sldId id="259" r:id="rId10"/>
    <p:sldId id="260" r:id="rId11"/>
    <p:sldId id="302" r:id="rId12"/>
    <p:sldId id="303" r:id="rId13"/>
    <p:sldId id="276" r:id="rId14"/>
    <p:sldId id="278" r:id="rId15"/>
    <p:sldId id="321" r:id="rId16"/>
    <p:sldId id="322" r:id="rId17"/>
    <p:sldId id="372" r:id="rId18"/>
    <p:sldId id="373" r:id="rId19"/>
    <p:sldId id="374" r:id="rId20"/>
    <p:sldId id="279" r:id="rId21"/>
    <p:sldId id="375" r:id="rId22"/>
    <p:sldId id="280" r:id="rId23"/>
    <p:sldId id="281" r:id="rId24"/>
    <p:sldId id="368" r:id="rId25"/>
    <p:sldId id="364" r:id="rId26"/>
    <p:sldId id="286" r:id="rId27"/>
    <p:sldId id="323" r:id="rId28"/>
    <p:sldId id="327" r:id="rId29"/>
    <p:sldId id="324" r:id="rId30"/>
    <p:sldId id="325" r:id="rId31"/>
    <p:sldId id="326" r:id="rId32"/>
    <p:sldId id="328" r:id="rId33"/>
    <p:sldId id="329" r:id="rId34"/>
    <p:sldId id="330" r:id="rId35"/>
    <p:sldId id="331" r:id="rId36"/>
    <p:sldId id="289" r:id="rId37"/>
    <p:sldId id="332" r:id="rId38"/>
    <p:sldId id="333" r:id="rId39"/>
    <p:sldId id="334" r:id="rId40"/>
    <p:sldId id="335" r:id="rId41"/>
    <p:sldId id="337" r:id="rId42"/>
    <p:sldId id="338" r:id="rId43"/>
    <p:sldId id="340" r:id="rId44"/>
    <p:sldId id="341" r:id="rId45"/>
    <p:sldId id="342" r:id="rId46"/>
    <p:sldId id="343" r:id="rId47"/>
    <p:sldId id="344" r:id="rId48"/>
    <p:sldId id="345" r:id="rId49"/>
    <p:sldId id="346" r:id="rId50"/>
    <p:sldId id="371" r:id="rId51"/>
    <p:sldId id="347" r:id="rId52"/>
    <p:sldId id="348" r:id="rId53"/>
    <p:sldId id="349" r:id="rId54"/>
    <p:sldId id="350" r:id="rId55"/>
    <p:sldId id="351" r:id="rId56"/>
    <p:sldId id="316" r:id="rId57"/>
    <p:sldId id="274" r:id="rId58"/>
  </p:sldIdLst>
  <p:sldSz cx="9144000" cy="6858000" type="screen4x3"/>
  <p:notesSz cx="10234613" cy="7102475"/>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A3E"/>
    <a:srgbClr val="1E17A9"/>
    <a:srgbClr val="BA880A"/>
    <a:srgbClr val="FF0066"/>
    <a:srgbClr val="FF33CC"/>
    <a:srgbClr val="FFFF66"/>
    <a:srgbClr val="F8D170"/>
    <a:srgbClr val="0078A2"/>
    <a:srgbClr val="1029A4"/>
    <a:srgbClr val="490F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Orta Stil 2 - Vurgu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235" autoAdjust="0"/>
    <p:restoredTop sz="94671" autoAdjust="0"/>
  </p:normalViewPr>
  <p:slideViewPr>
    <p:cSldViewPr>
      <p:cViewPr>
        <p:scale>
          <a:sx n="70" d="100"/>
          <a:sy n="70" d="100"/>
        </p:scale>
        <p:origin x="-1452" y="-120"/>
      </p:cViewPr>
      <p:guideLst>
        <p:guide orient="horz" pos="2160"/>
        <p:guide pos="2880"/>
      </p:guideLst>
    </p:cSldViewPr>
  </p:slideViewPr>
  <p:outlineViewPr>
    <p:cViewPr>
      <p:scale>
        <a:sx n="33" d="100"/>
        <a:sy n="33" d="100"/>
      </p:scale>
      <p:origin x="0" y="7824"/>
    </p:cViewPr>
  </p:outlineViewPr>
  <p:notesTextViewPr>
    <p:cViewPr>
      <p:scale>
        <a:sx n="1" d="1"/>
        <a:sy n="1" d="1"/>
      </p:scale>
      <p:origin x="0" y="0"/>
    </p:cViewPr>
  </p:notesTextViewPr>
  <p:sorterViewPr>
    <p:cViewPr>
      <p:scale>
        <a:sx n="100" d="100"/>
        <a:sy n="100" d="100"/>
      </p:scale>
      <p:origin x="0" y="7812"/>
    </p:cViewPr>
  </p:sorterViewPr>
  <p:notesViewPr>
    <p:cSldViewPr>
      <p:cViewPr varScale="1">
        <p:scale>
          <a:sx n="53" d="100"/>
          <a:sy n="53" d="100"/>
        </p:scale>
        <p:origin x="-2868" y="-90"/>
      </p:cViewPr>
      <p:guideLst>
        <p:guide orient="horz" pos="2237"/>
        <p:guide pos="322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58374D-5E1D-4E3B-A7BB-7DCBDCABA091}" type="doc">
      <dgm:prSet loTypeId="urn:microsoft.com/office/officeart/2008/layout/VerticalCircleList" loCatId="list" qsTypeId="urn:microsoft.com/office/officeart/2005/8/quickstyle/3d1" qsCatId="3D" csTypeId="urn:microsoft.com/office/officeart/2005/8/colors/accent1_2" csCatId="accent1"/>
      <dgm:spPr/>
      <dgm:t>
        <a:bodyPr/>
        <a:lstStyle/>
        <a:p>
          <a:endParaRPr lang="tr-TR"/>
        </a:p>
      </dgm:t>
    </dgm:pt>
    <dgm:pt modelId="{432802B9-F7C6-45DF-B051-5121501BCD96}">
      <dgm:prSet custT="1"/>
      <dgm:spPr/>
      <dgm:t>
        <a:bodyPr/>
        <a:lstStyle/>
        <a:p>
          <a:pPr algn="just" rtl="0"/>
          <a:r>
            <a:rPr lang="tr-TR" sz="2800" b="1" dirty="0" smtClean="0">
              <a:solidFill>
                <a:srgbClr val="008A3E"/>
              </a:solidFill>
              <a:latin typeface="Calibri" pitchFamily="34" charset="0"/>
            </a:rPr>
            <a:t>Çevre, insanların ve diğer canlıların yaşamları boyunca ilişkilerini sürdürdükleri ve karşılıklı olarak etkileşim içinde bulundukları fiziki, biyolojik, sosyal, ekonomik ve kültürel ortamdır. </a:t>
          </a:r>
          <a:endParaRPr lang="tr-TR" sz="2800" b="1" dirty="0">
            <a:solidFill>
              <a:srgbClr val="008A3E"/>
            </a:solidFill>
            <a:latin typeface="Calibri" pitchFamily="34" charset="0"/>
          </a:endParaRPr>
        </a:p>
      </dgm:t>
    </dgm:pt>
    <dgm:pt modelId="{06BC3833-9161-4FC9-9E0A-B22EF23A8D2E}" type="parTrans" cxnId="{6D4339BD-57DD-410E-A37F-2142793E92A5}">
      <dgm:prSet/>
      <dgm:spPr/>
      <dgm:t>
        <a:bodyPr/>
        <a:lstStyle/>
        <a:p>
          <a:pPr algn="l"/>
          <a:endParaRPr lang="tr-TR"/>
        </a:p>
      </dgm:t>
    </dgm:pt>
    <dgm:pt modelId="{9CD3B8D0-C3F3-4EC9-AF3A-3BBDF14DB5ED}" type="sibTrans" cxnId="{6D4339BD-57DD-410E-A37F-2142793E92A5}">
      <dgm:prSet/>
      <dgm:spPr/>
      <dgm:t>
        <a:bodyPr/>
        <a:lstStyle/>
        <a:p>
          <a:pPr algn="l"/>
          <a:endParaRPr lang="tr-TR"/>
        </a:p>
      </dgm:t>
    </dgm:pt>
    <dgm:pt modelId="{03BEF12F-1340-4BB0-8E1E-25FE4AB61E5E}" type="pres">
      <dgm:prSet presAssocID="{1E58374D-5E1D-4E3B-A7BB-7DCBDCABA091}" presName="Name0" presStyleCnt="0">
        <dgm:presLayoutVars>
          <dgm:dir/>
        </dgm:presLayoutVars>
      </dgm:prSet>
      <dgm:spPr/>
      <dgm:t>
        <a:bodyPr/>
        <a:lstStyle/>
        <a:p>
          <a:endParaRPr lang="tr-TR"/>
        </a:p>
      </dgm:t>
    </dgm:pt>
    <dgm:pt modelId="{3C34138F-5499-413D-97CE-60715D0BD70F}" type="pres">
      <dgm:prSet presAssocID="{432802B9-F7C6-45DF-B051-5121501BCD96}" presName="noChildren" presStyleCnt="0"/>
      <dgm:spPr/>
    </dgm:pt>
    <dgm:pt modelId="{CD03AF54-F13E-4913-AFFD-C9B2B380D0A9}" type="pres">
      <dgm:prSet presAssocID="{432802B9-F7C6-45DF-B051-5121501BCD96}" presName="gap" presStyleCnt="0"/>
      <dgm:spPr/>
    </dgm:pt>
    <dgm:pt modelId="{BB38782A-F6B6-487B-B764-524B61831197}" type="pres">
      <dgm:prSet presAssocID="{432802B9-F7C6-45DF-B051-5121501BCD96}" presName="medCircle2" presStyleLbl="vennNode1" presStyleIdx="0" presStyleCnt="1"/>
      <dgm:spPr/>
      <dgm:t>
        <a:bodyPr/>
        <a:lstStyle/>
        <a:p>
          <a:endParaRPr lang="tr-TR"/>
        </a:p>
      </dgm:t>
    </dgm:pt>
    <dgm:pt modelId="{BBACEA63-B593-48A2-91EA-BE468EEB7EB1}" type="pres">
      <dgm:prSet presAssocID="{432802B9-F7C6-45DF-B051-5121501BCD96}" presName="txLvlOnly1" presStyleLbl="revTx" presStyleIdx="0" presStyleCnt="1"/>
      <dgm:spPr/>
      <dgm:t>
        <a:bodyPr/>
        <a:lstStyle/>
        <a:p>
          <a:endParaRPr lang="tr-TR"/>
        </a:p>
      </dgm:t>
    </dgm:pt>
  </dgm:ptLst>
  <dgm:cxnLst>
    <dgm:cxn modelId="{6D4339BD-57DD-410E-A37F-2142793E92A5}" srcId="{1E58374D-5E1D-4E3B-A7BB-7DCBDCABA091}" destId="{432802B9-F7C6-45DF-B051-5121501BCD96}" srcOrd="0" destOrd="0" parTransId="{06BC3833-9161-4FC9-9E0A-B22EF23A8D2E}" sibTransId="{9CD3B8D0-C3F3-4EC9-AF3A-3BBDF14DB5ED}"/>
    <dgm:cxn modelId="{5A85BF7B-6D37-4AE6-91BE-8D4164E8A141}" type="presOf" srcId="{1E58374D-5E1D-4E3B-A7BB-7DCBDCABA091}" destId="{03BEF12F-1340-4BB0-8E1E-25FE4AB61E5E}" srcOrd="0" destOrd="0" presId="urn:microsoft.com/office/officeart/2008/layout/VerticalCircleList"/>
    <dgm:cxn modelId="{CCE86AB4-CC17-4069-8D59-2D179EF65EFE}" type="presOf" srcId="{432802B9-F7C6-45DF-B051-5121501BCD96}" destId="{BBACEA63-B593-48A2-91EA-BE468EEB7EB1}" srcOrd="0" destOrd="0" presId="urn:microsoft.com/office/officeart/2008/layout/VerticalCircleList"/>
    <dgm:cxn modelId="{B5FC82AF-6ADC-4628-B9D2-9198FFE1277D}" type="presParOf" srcId="{03BEF12F-1340-4BB0-8E1E-25FE4AB61E5E}" destId="{3C34138F-5499-413D-97CE-60715D0BD70F}" srcOrd="0" destOrd="0" presId="urn:microsoft.com/office/officeart/2008/layout/VerticalCircleList"/>
    <dgm:cxn modelId="{B21E15EF-6D4B-4D9A-ABB8-144BFC351988}" type="presParOf" srcId="{3C34138F-5499-413D-97CE-60715D0BD70F}" destId="{CD03AF54-F13E-4913-AFFD-C9B2B380D0A9}" srcOrd="0" destOrd="0" presId="urn:microsoft.com/office/officeart/2008/layout/VerticalCircleList"/>
    <dgm:cxn modelId="{B687E98A-B93A-4CBE-BC7E-DE46186D484D}" type="presParOf" srcId="{3C34138F-5499-413D-97CE-60715D0BD70F}" destId="{BB38782A-F6B6-487B-B764-524B61831197}" srcOrd="1" destOrd="0" presId="urn:microsoft.com/office/officeart/2008/layout/VerticalCircleList"/>
    <dgm:cxn modelId="{20F96E40-7182-4AA7-B100-B851F3BA2E01}" type="presParOf" srcId="{3C34138F-5499-413D-97CE-60715D0BD70F}" destId="{BBACEA63-B593-48A2-91EA-BE468EEB7EB1}" srcOrd="2" destOrd="0" presId="urn:microsoft.com/office/officeart/2008/layout/VerticalCircle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38782A-F6B6-487B-B764-524B61831197}">
      <dsp:nvSpPr>
        <dsp:cNvPr id="0" name=""/>
        <dsp:cNvSpPr/>
      </dsp:nvSpPr>
      <dsp:spPr>
        <a:xfrm>
          <a:off x="350389" y="815488"/>
          <a:ext cx="1321351" cy="1321351"/>
        </a:xfrm>
        <a:prstGeom prst="ellipse">
          <a:avLst/>
        </a:prstGeom>
        <a:solidFill>
          <a:schemeClr val="accent1">
            <a:alpha val="50000"/>
            <a:hueOff val="0"/>
            <a:satOff val="0"/>
            <a:lumOff val="0"/>
            <a:alphaOff val="0"/>
          </a:schemeClr>
        </a:solidFill>
        <a:ln>
          <a:noFill/>
        </a:ln>
        <a:effectLst/>
        <a:scene3d>
          <a:camera prst="orthographicFront"/>
          <a:lightRig rig="flat" dir="t"/>
        </a:scene3d>
        <a:sp3d prstMaterial="plastic">
          <a:bevelT w="120900" h="88900"/>
          <a:bevelB w="88900" h="31750" prst="angle"/>
        </a:sp3d>
      </dsp:spPr>
      <dsp:style>
        <a:lnRef idx="0">
          <a:scrgbClr r="0" g="0" b="0"/>
        </a:lnRef>
        <a:fillRef idx="1">
          <a:scrgbClr r="0" g="0" b="0"/>
        </a:fillRef>
        <a:effectRef idx="1">
          <a:scrgbClr r="0" g="0" b="0"/>
        </a:effectRef>
        <a:fontRef idx="minor">
          <a:schemeClr val="tx1"/>
        </a:fontRef>
      </dsp:style>
    </dsp:sp>
    <dsp:sp modelId="{BBACEA63-B593-48A2-91EA-BE468EEB7EB1}">
      <dsp:nvSpPr>
        <dsp:cNvPr id="0" name=""/>
        <dsp:cNvSpPr/>
      </dsp:nvSpPr>
      <dsp:spPr>
        <a:xfrm>
          <a:off x="1011065" y="815488"/>
          <a:ext cx="7049892" cy="13213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5560" rIns="0" bIns="35560" numCol="1" spcCol="1270" anchor="ctr" anchorCtr="0">
          <a:noAutofit/>
        </a:bodyPr>
        <a:lstStyle/>
        <a:p>
          <a:pPr lvl="0" algn="just" defTabSz="1244600" rtl="0">
            <a:lnSpc>
              <a:spcPct val="90000"/>
            </a:lnSpc>
            <a:spcBef>
              <a:spcPct val="0"/>
            </a:spcBef>
            <a:spcAft>
              <a:spcPct val="35000"/>
            </a:spcAft>
          </a:pPr>
          <a:r>
            <a:rPr lang="tr-TR" sz="2800" b="1" kern="1200" dirty="0" smtClean="0">
              <a:solidFill>
                <a:srgbClr val="008A3E"/>
              </a:solidFill>
              <a:latin typeface="Calibri" pitchFamily="34" charset="0"/>
            </a:rPr>
            <a:t>Çevre, insanların ve diğer canlıların yaşamları boyunca ilişkilerini sürdürdükleri ve karşılıklı olarak etkileşim içinde bulundukları fiziki, biyolojik, sosyal, ekonomik ve kültürel ortamdır. </a:t>
          </a:r>
          <a:endParaRPr lang="tr-TR" sz="2800" b="1" kern="1200" dirty="0">
            <a:solidFill>
              <a:srgbClr val="008A3E"/>
            </a:solidFill>
            <a:latin typeface="Calibri" pitchFamily="34" charset="0"/>
          </a:endParaRPr>
        </a:p>
      </dsp:txBody>
      <dsp:txXfrm>
        <a:off x="1011065" y="815488"/>
        <a:ext cx="7049892" cy="1321351"/>
      </dsp:txXfrm>
    </dsp:sp>
  </dsp:spTree>
</dsp:drawing>
</file>

<file path=ppt/diagrams/layout1.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1" y="0"/>
            <a:ext cx="4435610" cy="35473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5796717" y="0"/>
            <a:ext cx="4435610" cy="354738"/>
          </a:xfrm>
          <a:prstGeom prst="rect">
            <a:avLst/>
          </a:prstGeom>
        </p:spPr>
        <p:txBody>
          <a:bodyPr vert="horz" lIns="91440" tIns="45720" rIns="91440" bIns="45720" rtlCol="0"/>
          <a:lstStyle>
            <a:lvl1pPr algn="r">
              <a:defRPr sz="1200"/>
            </a:lvl1pPr>
          </a:lstStyle>
          <a:p>
            <a:fld id="{FB216E00-B71D-46E4-A9F4-958660B9EC62}" type="datetimeFigureOut">
              <a:rPr lang="tr-TR" smtClean="0"/>
              <a:t>11.06.2017</a:t>
            </a:fld>
            <a:endParaRPr lang="tr-TR"/>
          </a:p>
        </p:txBody>
      </p:sp>
      <p:sp>
        <p:nvSpPr>
          <p:cNvPr id="4" name="Altbilgi Yer Tutucusu 3"/>
          <p:cNvSpPr>
            <a:spLocks noGrp="1"/>
          </p:cNvSpPr>
          <p:nvPr>
            <p:ph type="ftr" sz="quarter" idx="2"/>
          </p:nvPr>
        </p:nvSpPr>
        <p:spPr>
          <a:xfrm>
            <a:off x="1" y="6746635"/>
            <a:ext cx="4435610" cy="354738"/>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5796717" y="6746635"/>
            <a:ext cx="4435610" cy="354738"/>
          </a:xfrm>
          <a:prstGeom prst="rect">
            <a:avLst/>
          </a:prstGeom>
        </p:spPr>
        <p:txBody>
          <a:bodyPr vert="horz" lIns="91440" tIns="45720" rIns="91440" bIns="45720" rtlCol="0" anchor="b"/>
          <a:lstStyle>
            <a:lvl1pPr algn="r">
              <a:defRPr sz="1200"/>
            </a:lvl1pPr>
          </a:lstStyle>
          <a:p>
            <a:fld id="{E42972D4-8EB0-4430-B9DC-9F0F77A60433}" type="slidenum">
              <a:rPr lang="tr-TR" smtClean="0"/>
              <a:t>‹#›</a:t>
            </a:fld>
            <a:endParaRPr lang="tr-TR"/>
          </a:p>
        </p:txBody>
      </p:sp>
    </p:spTree>
    <p:extLst>
      <p:ext uri="{BB962C8B-B14F-4D97-AF65-F5344CB8AC3E}">
        <p14:creationId xmlns:p14="http://schemas.microsoft.com/office/powerpoint/2010/main" val="17163555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1" y="0"/>
            <a:ext cx="4434999" cy="355124"/>
          </a:xfrm>
          <a:prstGeom prst="rect">
            <a:avLst/>
          </a:prstGeom>
        </p:spPr>
        <p:txBody>
          <a:bodyPr vert="horz" lIns="99066" tIns="49533" rIns="99066" bIns="49533" rtlCol="0"/>
          <a:lstStyle>
            <a:lvl1pPr algn="l">
              <a:defRPr sz="1300"/>
            </a:lvl1pPr>
          </a:lstStyle>
          <a:p>
            <a:endParaRPr lang="tr-TR"/>
          </a:p>
        </p:txBody>
      </p:sp>
      <p:sp>
        <p:nvSpPr>
          <p:cNvPr id="3" name="Veri Yer Tutucusu 2"/>
          <p:cNvSpPr>
            <a:spLocks noGrp="1"/>
          </p:cNvSpPr>
          <p:nvPr>
            <p:ph type="dt" idx="1"/>
          </p:nvPr>
        </p:nvSpPr>
        <p:spPr>
          <a:xfrm>
            <a:off x="5797246" y="0"/>
            <a:ext cx="4434999" cy="355124"/>
          </a:xfrm>
          <a:prstGeom prst="rect">
            <a:avLst/>
          </a:prstGeom>
        </p:spPr>
        <p:txBody>
          <a:bodyPr vert="horz" lIns="99066" tIns="49533" rIns="99066" bIns="49533" rtlCol="0"/>
          <a:lstStyle>
            <a:lvl1pPr algn="r">
              <a:defRPr sz="1300"/>
            </a:lvl1pPr>
          </a:lstStyle>
          <a:p>
            <a:fld id="{240A4874-D10D-479A-A440-DA71EFFC2E2B}" type="datetimeFigureOut">
              <a:rPr lang="tr-TR" smtClean="0"/>
              <a:pPr/>
              <a:t>11.06.2017</a:t>
            </a:fld>
            <a:endParaRPr lang="tr-TR"/>
          </a:p>
        </p:txBody>
      </p:sp>
      <p:sp>
        <p:nvSpPr>
          <p:cNvPr id="4" name="Slayt Görüntüsü Yer Tutucusu 3"/>
          <p:cNvSpPr>
            <a:spLocks noGrp="1" noRot="1" noChangeAspect="1"/>
          </p:cNvSpPr>
          <p:nvPr>
            <p:ph type="sldImg" idx="2"/>
          </p:nvPr>
        </p:nvSpPr>
        <p:spPr>
          <a:xfrm>
            <a:off x="3341688" y="533400"/>
            <a:ext cx="3551237" cy="2662238"/>
          </a:xfrm>
          <a:prstGeom prst="rect">
            <a:avLst/>
          </a:prstGeom>
          <a:noFill/>
          <a:ln w="12700">
            <a:solidFill>
              <a:prstClr val="black"/>
            </a:solidFill>
          </a:ln>
        </p:spPr>
        <p:txBody>
          <a:bodyPr vert="horz" lIns="99066" tIns="49533" rIns="99066" bIns="49533" rtlCol="0" anchor="ctr"/>
          <a:lstStyle/>
          <a:p>
            <a:endParaRPr lang="tr-TR"/>
          </a:p>
        </p:txBody>
      </p:sp>
      <p:sp>
        <p:nvSpPr>
          <p:cNvPr id="5" name="Not Yer Tutucusu 4"/>
          <p:cNvSpPr>
            <a:spLocks noGrp="1"/>
          </p:cNvSpPr>
          <p:nvPr>
            <p:ph type="body" sz="quarter" idx="3"/>
          </p:nvPr>
        </p:nvSpPr>
        <p:spPr>
          <a:xfrm>
            <a:off x="1023462" y="3373675"/>
            <a:ext cx="8187690" cy="3196114"/>
          </a:xfrm>
          <a:prstGeom prst="rect">
            <a:avLst/>
          </a:prstGeom>
        </p:spPr>
        <p:txBody>
          <a:bodyPr vert="horz" lIns="99066" tIns="49533" rIns="99066" bIns="49533"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1" y="6746119"/>
            <a:ext cx="4434999" cy="355124"/>
          </a:xfrm>
          <a:prstGeom prst="rect">
            <a:avLst/>
          </a:prstGeom>
        </p:spPr>
        <p:txBody>
          <a:bodyPr vert="horz" lIns="99066" tIns="49533" rIns="99066" bIns="49533" rtlCol="0" anchor="b"/>
          <a:lstStyle>
            <a:lvl1pPr algn="l">
              <a:defRPr sz="1300"/>
            </a:lvl1pPr>
          </a:lstStyle>
          <a:p>
            <a:endParaRPr lang="tr-TR"/>
          </a:p>
        </p:txBody>
      </p:sp>
      <p:sp>
        <p:nvSpPr>
          <p:cNvPr id="7" name="Slayt Numarası Yer Tutucusu 6"/>
          <p:cNvSpPr>
            <a:spLocks noGrp="1"/>
          </p:cNvSpPr>
          <p:nvPr>
            <p:ph type="sldNum" sz="quarter" idx="5"/>
          </p:nvPr>
        </p:nvSpPr>
        <p:spPr>
          <a:xfrm>
            <a:off x="5797246" y="6746119"/>
            <a:ext cx="4434999" cy="355124"/>
          </a:xfrm>
          <a:prstGeom prst="rect">
            <a:avLst/>
          </a:prstGeom>
        </p:spPr>
        <p:txBody>
          <a:bodyPr vert="horz" lIns="99066" tIns="49533" rIns="99066" bIns="49533" rtlCol="0" anchor="b"/>
          <a:lstStyle>
            <a:lvl1pPr algn="r">
              <a:defRPr sz="1300"/>
            </a:lvl1pPr>
          </a:lstStyle>
          <a:p>
            <a:fld id="{639D66D2-3797-4855-872F-F925B74285A5}" type="slidenum">
              <a:rPr lang="tr-TR" smtClean="0"/>
              <a:pPr/>
              <a:t>‹#›</a:t>
            </a:fld>
            <a:endParaRPr lang="tr-TR"/>
          </a:p>
        </p:txBody>
      </p:sp>
    </p:spTree>
    <p:extLst>
      <p:ext uri="{BB962C8B-B14F-4D97-AF65-F5344CB8AC3E}">
        <p14:creationId xmlns:p14="http://schemas.microsoft.com/office/powerpoint/2010/main" val="1993435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639D66D2-3797-4855-872F-F925B74285A5}" type="slidenum">
              <a:rPr lang="tr-TR" smtClean="0">
                <a:solidFill>
                  <a:prstClr val="black"/>
                </a:solidFill>
              </a:rPr>
              <a:pPr/>
              <a:t>17</a:t>
            </a:fld>
            <a:endParaRPr lang="tr-TR">
              <a:solidFill>
                <a:prstClr val="black"/>
              </a:solidFill>
            </a:endParaRPr>
          </a:p>
        </p:txBody>
      </p:sp>
    </p:spTree>
    <p:extLst>
      <p:ext uri="{BB962C8B-B14F-4D97-AF65-F5344CB8AC3E}">
        <p14:creationId xmlns:p14="http://schemas.microsoft.com/office/powerpoint/2010/main" val="809394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tr-TR" smtClean="0"/>
              <a:t>Asıl başlık stili için tıklatın</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dirty="0"/>
          </a:p>
        </p:txBody>
      </p:sp>
      <p:sp>
        <p:nvSpPr>
          <p:cNvPr id="4" name="Date Placeholder 3"/>
          <p:cNvSpPr>
            <a:spLocks noGrp="1"/>
          </p:cNvSpPr>
          <p:nvPr>
            <p:ph type="dt" sz="half" idx="10"/>
          </p:nvPr>
        </p:nvSpPr>
        <p:spPr/>
        <p:txBody>
          <a:bodyPr/>
          <a:lstStyle/>
          <a:p>
            <a:fld id="{B47A6C17-A4C9-466C-8D13-49C21EE5BF42}" type="datetime1">
              <a:rPr lang="tr-TR" smtClean="0"/>
              <a:pPr/>
              <a:t>11.06.2017</a:t>
            </a:fld>
            <a:endParaRPr lang="tr-TR"/>
          </a:p>
        </p:txBody>
      </p:sp>
      <p:sp>
        <p:nvSpPr>
          <p:cNvPr id="5" name="Footer Placeholder 4"/>
          <p:cNvSpPr>
            <a:spLocks noGrp="1"/>
          </p:cNvSpPr>
          <p:nvPr>
            <p:ph type="ftr" sz="quarter" idx="11"/>
          </p:nvPr>
        </p:nvSpPr>
        <p:spPr/>
        <p:txBody>
          <a:bodyPr/>
          <a:lstStyle/>
          <a:p>
            <a:r>
              <a:rPr lang="tr-TR" smtClean="0"/>
              <a:t>ATIK YÖNETİMİ</a:t>
            </a:r>
            <a:endParaRPr lang="tr-TR"/>
          </a:p>
        </p:txBody>
      </p:sp>
      <p:sp>
        <p:nvSpPr>
          <p:cNvPr id="6" name="Slide Number Placeholder 5"/>
          <p:cNvSpPr>
            <a:spLocks noGrp="1"/>
          </p:cNvSpPr>
          <p:nvPr>
            <p:ph type="sldNum" sz="quarter" idx="12"/>
          </p:nvPr>
        </p:nvSpPr>
        <p:spPr/>
        <p:txBody>
          <a:bodyPr/>
          <a:lstStyle/>
          <a:p>
            <a:fld id="{31301AC8-35C5-4508-8D79-A1D7257BAEA7}"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05C01BEF-FCB0-470B-AA8F-C6B5B84833A3}" type="datetime1">
              <a:rPr lang="tr-TR" smtClean="0"/>
              <a:pPr/>
              <a:t>11.06.2017</a:t>
            </a:fld>
            <a:endParaRPr lang="tr-TR"/>
          </a:p>
        </p:txBody>
      </p:sp>
      <p:sp>
        <p:nvSpPr>
          <p:cNvPr id="5" name="Footer Placeholder 4"/>
          <p:cNvSpPr>
            <a:spLocks noGrp="1"/>
          </p:cNvSpPr>
          <p:nvPr>
            <p:ph type="ftr" sz="quarter" idx="11"/>
          </p:nvPr>
        </p:nvSpPr>
        <p:spPr/>
        <p:txBody>
          <a:bodyPr/>
          <a:lstStyle/>
          <a:p>
            <a:r>
              <a:rPr lang="tr-TR" smtClean="0"/>
              <a:t>ATIK YÖNETİMİ</a:t>
            </a:r>
            <a:endParaRPr lang="tr-TR"/>
          </a:p>
        </p:txBody>
      </p:sp>
      <p:sp>
        <p:nvSpPr>
          <p:cNvPr id="6" name="Slide Number Placeholder 5"/>
          <p:cNvSpPr>
            <a:spLocks noGrp="1"/>
          </p:cNvSpPr>
          <p:nvPr>
            <p:ph type="sldNum" sz="quarter" idx="12"/>
          </p:nvPr>
        </p:nvSpPr>
        <p:spPr/>
        <p:txBody>
          <a:bodyPr/>
          <a:lstStyle/>
          <a:p>
            <a:fld id="{31301AC8-35C5-4508-8D79-A1D7257BAEA7}"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Dikey Başlık ve Metin">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6A111736-A085-4ED5-AC40-B938C6088B06}" type="datetime1">
              <a:rPr lang="tr-TR" smtClean="0"/>
              <a:pPr/>
              <a:t>11.06.2017</a:t>
            </a:fld>
            <a:endParaRPr lang="tr-TR"/>
          </a:p>
        </p:txBody>
      </p:sp>
      <p:sp>
        <p:nvSpPr>
          <p:cNvPr id="5" name="Footer Placeholder 4"/>
          <p:cNvSpPr>
            <a:spLocks noGrp="1"/>
          </p:cNvSpPr>
          <p:nvPr>
            <p:ph type="ftr" sz="quarter" idx="11"/>
          </p:nvPr>
        </p:nvSpPr>
        <p:spPr/>
        <p:txBody>
          <a:bodyPr/>
          <a:lstStyle/>
          <a:p>
            <a:r>
              <a:rPr lang="tr-TR" smtClean="0"/>
              <a:t>ATIK YÖNETİMİ</a:t>
            </a:r>
            <a:endParaRPr lang="tr-TR"/>
          </a:p>
        </p:txBody>
      </p:sp>
      <p:sp>
        <p:nvSpPr>
          <p:cNvPr id="6" name="Slide Number Placeholder 5"/>
          <p:cNvSpPr>
            <a:spLocks noGrp="1"/>
          </p:cNvSpPr>
          <p:nvPr>
            <p:ph type="sldNum" sz="quarter" idx="12"/>
          </p:nvPr>
        </p:nvSpPr>
        <p:spPr/>
        <p:txBody>
          <a:bodyPr/>
          <a:lstStyle/>
          <a:p>
            <a:fld id="{31301AC8-35C5-4508-8D79-A1D7257BAEA7}" type="slidenum">
              <a:rPr lang="tr-TR" smtClean="0"/>
              <a:pPr/>
              <a:t>‹#›</a:t>
            </a:fld>
            <a:endParaRPr lang="tr-T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tr-TR" smtClean="0"/>
              <a:t>Asıl başlık stili için tıklatın</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Date Placeholder 3"/>
          <p:cNvSpPr>
            <a:spLocks noGrp="1"/>
          </p:cNvSpPr>
          <p:nvPr>
            <p:ph type="dt" sz="half" idx="10"/>
          </p:nvPr>
        </p:nvSpPr>
        <p:spPr/>
        <p:txBody>
          <a:bodyPr/>
          <a:lstStyle/>
          <a:p>
            <a:fld id="{5D71ECBB-CAB8-4737-9A5C-618E98E98134}" type="datetime1">
              <a:rPr lang="tr-TR" smtClean="0"/>
              <a:pPr/>
              <a:t>11.06.2017</a:t>
            </a:fld>
            <a:endParaRPr lang="tr-TR"/>
          </a:p>
        </p:txBody>
      </p:sp>
      <p:sp>
        <p:nvSpPr>
          <p:cNvPr id="5" name="Footer Placeholder 4"/>
          <p:cNvSpPr>
            <a:spLocks noGrp="1"/>
          </p:cNvSpPr>
          <p:nvPr>
            <p:ph type="ftr" sz="quarter" idx="11"/>
          </p:nvPr>
        </p:nvSpPr>
        <p:spPr/>
        <p:txBody>
          <a:bodyPr/>
          <a:lstStyle/>
          <a:p>
            <a:r>
              <a:rPr lang="tr-TR" smtClean="0"/>
              <a:t>ATIK YÖNETİMİ</a:t>
            </a:r>
            <a:endParaRPr lang="tr-TR"/>
          </a:p>
        </p:txBody>
      </p:sp>
      <p:sp>
        <p:nvSpPr>
          <p:cNvPr id="6" name="Slide Number Placeholder 5"/>
          <p:cNvSpPr>
            <a:spLocks noGrp="1"/>
          </p:cNvSpPr>
          <p:nvPr>
            <p:ph type="sldNum" sz="quarter" idx="12"/>
          </p:nvPr>
        </p:nvSpPr>
        <p:spPr/>
        <p:txBody>
          <a:bodyPr/>
          <a:lstStyle/>
          <a:p>
            <a:fld id="{31301AC8-35C5-4508-8D79-A1D7257BAEA7}" type="slidenum">
              <a:rPr lang="tr-TR" smtClean="0"/>
              <a:pPr/>
              <a:t>‹#›</a:t>
            </a:fld>
            <a:endParaRPr lang="tr-TR"/>
          </a:p>
        </p:txBody>
      </p:sp>
      <p:sp>
        <p:nvSpPr>
          <p:cNvPr id="7" name="Title 6"/>
          <p:cNvSpPr>
            <a:spLocks noGrp="1"/>
          </p:cNvSpPr>
          <p:nvPr>
            <p:ph type="title"/>
          </p:nvPr>
        </p:nvSpPr>
        <p:spPr/>
        <p:txBody>
          <a:bodyPr/>
          <a:lstStyle/>
          <a:p>
            <a:r>
              <a:rPr lang="tr-TR" smtClean="0"/>
              <a:t>Asıl başlık stili için tıklatın</a:t>
            </a:r>
            <a:endParaRPr 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Bölüm Üstbilgisi">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tr-TR" smtClean="0"/>
              <a:t>Asıl başlık stili için tıklatın</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Date Placeholder 3"/>
          <p:cNvSpPr>
            <a:spLocks noGrp="1"/>
          </p:cNvSpPr>
          <p:nvPr>
            <p:ph type="dt" sz="half" idx="10"/>
          </p:nvPr>
        </p:nvSpPr>
        <p:spPr/>
        <p:txBody>
          <a:bodyPr/>
          <a:lstStyle/>
          <a:p>
            <a:fld id="{F02FC286-8D16-4C62-B7E5-03C184E228D0}" type="datetime1">
              <a:rPr lang="tr-TR" smtClean="0"/>
              <a:pPr/>
              <a:t>11.06.2017</a:t>
            </a:fld>
            <a:endParaRPr lang="tr-TR"/>
          </a:p>
        </p:txBody>
      </p:sp>
      <p:sp>
        <p:nvSpPr>
          <p:cNvPr id="5" name="Footer Placeholder 4"/>
          <p:cNvSpPr>
            <a:spLocks noGrp="1"/>
          </p:cNvSpPr>
          <p:nvPr>
            <p:ph type="ftr" sz="quarter" idx="11"/>
          </p:nvPr>
        </p:nvSpPr>
        <p:spPr/>
        <p:txBody>
          <a:bodyPr/>
          <a:lstStyle/>
          <a:p>
            <a:r>
              <a:rPr lang="tr-TR" smtClean="0"/>
              <a:t>ATIK YÖNETİMİ</a:t>
            </a:r>
            <a:endParaRPr lang="tr-TR"/>
          </a:p>
        </p:txBody>
      </p:sp>
      <p:sp>
        <p:nvSpPr>
          <p:cNvPr id="6" name="Slide Number Placeholder 5"/>
          <p:cNvSpPr>
            <a:spLocks noGrp="1"/>
          </p:cNvSpPr>
          <p:nvPr>
            <p:ph type="sldNum" sz="quarter" idx="12"/>
          </p:nvPr>
        </p:nvSpPr>
        <p:spPr/>
        <p:txBody>
          <a:bodyPr/>
          <a:lstStyle/>
          <a:p>
            <a:fld id="{31301AC8-35C5-4508-8D79-A1D7257BAEA7}"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5" name="Date Placeholder 4"/>
          <p:cNvSpPr>
            <a:spLocks noGrp="1"/>
          </p:cNvSpPr>
          <p:nvPr>
            <p:ph type="dt" sz="half" idx="10"/>
          </p:nvPr>
        </p:nvSpPr>
        <p:spPr/>
        <p:txBody>
          <a:bodyPr/>
          <a:lstStyle/>
          <a:p>
            <a:fld id="{5233DFBD-E65F-4378-A1EF-0EFE90DF40DA}" type="datetime1">
              <a:rPr lang="tr-TR" smtClean="0"/>
              <a:pPr/>
              <a:t>11.06.2017</a:t>
            </a:fld>
            <a:endParaRPr lang="tr-TR"/>
          </a:p>
        </p:txBody>
      </p:sp>
      <p:sp>
        <p:nvSpPr>
          <p:cNvPr id="6" name="Footer Placeholder 5"/>
          <p:cNvSpPr>
            <a:spLocks noGrp="1"/>
          </p:cNvSpPr>
          <p:nvPr>
            <p:ph type="ftr" sz="quarter" idx="11"/>
          </p:nvPr>
        </p:nvSpPr>
        <p:spPr/>
        <p:txBody>
          <a:bodyPr/>
          <a:lstStyle/>
          <a:p>
            <a:r>
              <a:rPr lang="tr-TR" smtClean="0"/>
              <a:t>ATIK YÖNETİMİ</a:t>
            </a:r>
            <a:endParaRPr lang="tr-TR"/>
          </a:p>
        </p:txBody>
      </p:sp>
      <p:sp>
        <p:nvSpPr>
          <p:cNvPr id="7" name="Slide Number Placeholder 6"/>
          <p:cNvSpPr>
            <a:spLocks noGrp="1"/>
          </p:cNvSpPr>
          <p:nvPr>
            <p:ph type="sldNum" sz="quarter" idx="12"/>
          </p:nvPr>
        </p:nvSpPr>
        <p:spPr/>
        <p:txBody>
          <a:bodyPr/>
          <a:lstStyle/>
          <a:p>
            <a:fld id="{31301AC8-35C5-4508-8D79-A1D7257BAEA7}" type="slidenum">
              <a:rPr lang="tr-TR" smtClean="0"/>
              <a:pPr/>
              <a:t>‹#›</a:t>
            </a:fld>
            <a:endParaRPr lang="tr-TR"/>
          </a:p>
        </p:txBody>
      </p:sp>
      <p:sp>
        <p:nvSpPr>
          <p:cNvPr id="9" name="Content Placeholder 8"/>
          <p:cNvSpPr>
            <a:spLocks noGrp="1"/>
          </p:cNvSpPr>
          <p:nvPr>
            <p:ph sz="quarter" idx="13"/>
          </p:nvPr>
        </p:nvSpPr>
        <p:spPr>
          <a:xfrm>
            <a:off x="676655" y="2679192"/>
            <a:ext cx="3822192" cy="34472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tr-TR" smtClean="0"/>
              <a:t>Asıl başlık stili için tıklatın</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
        <p:nvSpPr>
          <p:cNvPr id="7" name="Date Placeholder 6"/>
          <p:cNvSpPr>
            <a:spLocks noGrp="1"/>
          </p:cNvSpPr>
          <p:nvPr>
            <p:ph type="dt" sz="half" idx="10"/>
          </p:nvPr>
        </p:nvSpPr>
        <p:spPr/>
        <p:txBody>
          <a:bodyPr/>
          <a:lstStyle/>
          <a:p>
            <a:fld id="{F3961B8A-1A07-43F8-B77E-021CFACBAE7D}" type="datetime1">
              <a:rPr lang="tr-TR" smtClean="0"/>
              <a:pPr/>
              <a:t>11.06.2017</a:t>
            </a:fld>
            <a:endParaRPr lang="tr-TR"/>
          </a:p>
        </p:txBody>
      </p:sp>
      <p:sp>
        <p:nvSpPr>
          <p:cNvPr id="8" name="Footer Placeholder 7"/>
          <p:cNvSpPr>
            <a:spLocks noGrp="1"/>
          </p:cNvSpPr>
          <p:nvPr>
            <p:ph type="ftr" sz="quarter" idx="11"/>
          </p:nvPr>
        </p:nvSpPr>
        <p:spPr/>
        <p:txBody>
          <a:bodyPr/>
          <a:lstStyle/>
          <a:p>
            <a:r>
              <a:rPr lang="tr-TR" smtClean="0"/>
              <a:t>ATIK YÖNETİMİ</a:t>
            </a:r>
            <a:endParaRPr lang="tr-TR"/>
          </a:p>
        </p:txBody>
      </p:sp>
      <p:sp>
        <p:nvSpPr>
          <p:cNvPr id="9" name="Slide Number Placeholder 8"/>
          <p:cNvSpPr>
            <a:spLocks noGrp="1"/>
          </p:cNvSpPr>
          <p:nvPr>
            <p:ph type="sldNum" sz="quarter" idx="12"/>
          </p:nvPr>
        </p:nvSpPr>
        <p:spPr/>
        <p:txBody>
          <a:bodyPr/>
          <a:lstStyle/>
          <a:p>
            <a:fld id="{31301AC8-35C5-4508-8D79-A1D7257BAEA7}"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smtClean="0"/>
              <a:t>Asıl başlık stili için tıklatın</a:t>
            </a:r>
            <a:endParaRPr lang="en-US"/>
          </a:p>
        </p:txBody>
      </p:sp>
      <p:sp>
        <p:nvSpPr>
          <p:cNvPr id="3" name="Date Placeholder 2"/>
          <p:cNvSpPr>
            <a:spLocks noGrp="1"/>
          </p:cNvSpPr>
          <p:nvPr>
            <p:ph type="dt" sz="half" idx="10"/>
          </p:nvPr>
        </p:nvSpPr>
        <p:spPr/>
        <p:txBody>
          <a:bodyPr/>
          <a:lstStyle/>
          <a:p>
            <a:fld id="{49F86F02-F3DD-4B40-86CA-09AFAB1C5E2C}" type="datetime1">
              <a:rPr lang="tr-TR" smtClean="0"/>
              <a:pPr/>
              <a:t>11.06.2017</a:t>
            </a:fld>
            <a:endParaRPr lang="tr-TR"/>
          </a:p>
        </p:txBody>
      </p:sp>
      <p:sp>
        <p:nvSpPr>
          <p:cNvPr id="4" name="Footer Placeholder 3"/>
          <p:cNvSpPr>
            <a:spLocks noGrp="1"/>
          </p:cNvSpPr>
          <p:nvPr>
            <p:ph type="ftr" sz="quarter" idx="11"/>
          </p:nvPr>
        </p:nvSpPr>
        <p:spPr/>
        <p:txBody>
          <a:bodyPr/>
          <a:lstStyle/>
          <a:p>
            <a:r>
              <a:rPr lang="tr-TR" smtClean="0"/>
              <a:t>ATIK YÖNETİMİ</a:t>
            </a:r>
            <a:endParaRPr lang="tr-TR"/>
          </a:p>
        </p:txBody>
      </p:sp>
      <p:sp>
        <p:nvSpPr>
          <p:cNvPr id="5" name="Slide Number Placeholder 4"/>
          <p:cNvSpPr>
            <a:spLocks noGrp="1"/>
          </p:cNvSpPr>
          <p:nvPr>
            <p:ph type="sldNum" sz="quarter" idx="12"/>
          </p:nvPr>
        </p:nvSpPr>
        <p:spPr/>
        <p:txBody>
          <a:bodyPr/>
          <a:lstStyle/>
          <a:p>
            <a:fld id="{31301AC8-35C5-4508-8D79-A1D7257BAEA7}"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oş">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C0594BAE-DF8A-48A6-9B7A-66BD3430E3E1}" type="datetime1">
              <a:rPr lang="tr-TR" smtClean="0"/>
              <a:pPr/>
              <a:t>11.06.2017</a:t>
            </a:fld>
            <a:endParaRPr lang="tr-TR"/>
          </a:p>
        </p:txBody>
      </p:sp>
      <p:sp>
        <p:nvSpPr>
          <p:cNvPr id="3" name="Footer Placeholder 2"/>
          <p:cNvSpPr>
            <a:spLocks noGrp="1"/>
          </p:cNvSpPr>
          <p:nvPr>
            <p:ph type="ftr" sz="quarter" idx="11"/>
          </p:nvPr>
        </p:nvSpPr>
        <p:spPr/>
        <p:txBody>
          <a:bodyPr/>
          <a:lstStyle/>
          <a:p>
            <a:r>
              <a:rPr lang="tr-TR" smtClean="0"/>
              <a:t>ATIK YÖNETİMİ</a:t>
            </a:r>
            <a:endParaRPr lang="tr-TR"/>
          </a:p>
        </p:txBody>
      </p:sp>
      <p:sp>
        <p:nvSpPr>
          <p:cNvPr id="4" name="Slide Number Placeholder 3"/>
          <p:cNvSpPr>
            <a:spLocks noGrp="1"/>
          </p:cNvSpPr>
          <p:nvPr>
            <p:ph type="sldNum" sz="quarter" idx="12"/>
          </p:nvPr>
        </p:nvSpPr>
        <p:spPr/>
        <p:txBody>
          <a:bodyPr/>
          <a:lstStyle/>
          <a:p>
            <a:fld id="{31301AC8-35C5-4508-8D79-A1D7257BAEA7}" type="slidenum">
              <a:rPr lang="tr-TR" smtClean="0"/>
              <a:pPr/>
              <a:t>‹#›</a:t>
            </a:fld>
            <a:endParaRPr lang="tr-T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Başlıklı İçerik">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F4F5F620-17A7-4208-A244-3476BE049A69}" type="datetime1">
              <a:rPr lang="tr-TR" smtClean="0"/>
              <a:pPr/>
              <a:t>11.06.2017</a:t>
            </a:fld>
            <a:endParaRPr lang="tr-TR"/>
          </a:p>
        </p:txBody>
      </p:sp>
      <p:sp>
        <p:nvSpPr>
          <p:cNvPr id="6" name="Footer Placeholder 5"/>
          <p:cNvSpPr>
            <a:spLocks noGrp="1"/>
          </p:cNvSpPr>
          <p:nvPr>
            <p:ph type="ftr" sz="quarter" idx="11"/>
          </p:nvPr>
        </p:nvSpPr>
        <p:spPr/>
        <p:txBody>
          <a:bodyPr/>
          <a:lstStyle/>
          <a:p>
            <a:r>
              <a:rPr lang="tr-TR" smtClean="0"/>
              <a:t>ATIK YÖNETİMİ</a:t>
            </a:r>
            <a:endParaRPr lang="tr-TR"/>
          </a:p>
        </p:txBody>
      </p:sp>
      <p:sp>
        <p:nvSpPr>
          <p:cNvPr id="7" name="Slide Number Placeholder 6"/>
          <p:cNvSpPr>
            <a:spLocks noGrp="1"/>
          </p:cNvSpPr>
          <p:nvPr>
            <p:ph type="sldNum" sz="quarter" idx="12"/>
          </p:nvPr>
        </p:nvSpPr>
        <p:spPr/>
        <p:txBody>
          <a:bodyPr/>
          <a:lstStyle/>
          <a:p>
            <a:fld id="{31301AC8-35C5-4508-8D79-A1D7257BAEA7}" type="slidenum">
              <a:rPr lang="tr-TR" smtClean="0"/>
              <a:pPr/>
              <a:t>‹#›</a:t>
            </a:fld>
            <a:endParaRPr lang="tr-T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tr-TR" smtClean="0"/>
              <a:t>Asıl başlık stili için tıklatın</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aşlıklı Resim">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tr-TR" smtClean="0"/>
              <a:t>Asıl başlık stili için tıklatın</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Date Placeholder 4"/>
          <p:cNvSpPr>
            <a:spLocks noGrp="1"/>
          </p:cNvSpPr>
          <p:nvPr>
            <p:ph type="dt" sz="half" idx="10"/>
          </p:nvPr>
        </p:nvSpPr>
        <p:spPr/>
        <p:txBody>
          <a:bodyPr/>
          <a:lstStyle/>
          <a:p>
            <a:fld id="{5E859A25-5DD8-41B2-B1AF-B15EAAFB5774}" type="datetime1">
              <a:rPr lang="tr-TR" smtClean="0"/>
              <a:pPr/>
              <a:t>11.06.2017</a:t>
            </a:fld>
            <a:endParaRPr lang="tr-TR"/>
          </a:p>
        </p:txBody>
      </p:sp>
      <p:sp>
        <p:nvSpPr>
          <p:cNvPr id="6" name="Footer Placeholder 5"/>
          <p:cNvSpPr>
            <a:spLocks noGrp="1"/>
          </p:cNvSpPr>
          <p:nvPr>
            <p:ph type="ftr" sz="quarter" idx="11"/>
          </p:nvPr>
        </p:nvSpPr>
        <p:spPr/>
        <p:txBody>
          <a:bodyPr/>
          <a:lstStyle/>
          <a:p>
            <a:r>
              <a:rPr lang="tr-TR" smtClean="0"/>
              <a:t>ATIK YÖNETİMİ</a:t>
            </a:r>
            <a:endParaRPr lang="tr-TR"/>
          </a:p>
        </p:txBody>
      </p:sp>
      <p:sp>
        <p:nvSpPr>
          <p:cNvPr id="7" name="Slide Number Placeholder 6"/>
          <p:cNvSpPr>
            <a:spLocks noGrp="1"/>
          </p:cNvSpPr>
          <p:nvPr>
            <p:ph type="sldNum" sz="quarter" idx="12"/>
          </p:nvPr>
        </p:nvSpPr>
        <p:spPr/>
        <p:txBody>
          <a:bodyPr/>
          <a:lstStyle/>
          <a:p>
            <a:fld id="{31301AC8-35C5-4508-8D79-A1D7257BAEA7}" type="slidenum">
              <a:rPr lang="tr-TR" smtClean="0"/>
              <a:pPr/>
              <a:t>‹#›</a:t>
            </a:fld>
            <a:endParaRPr lang="tr-T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smtClean="0"/>
              <a:t>Resim eklemek için simgeyi tıklatın</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tr-TR" smtClean="0"/>
              <a:t>Asıl başlık stili için tıklatın</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fld id="{B094A4FA-A6FF-4A67-A962-246B9714D406}" type="datetime1">
              <a:rPr lang="tr-TR" smtClean="0"/>
              <a:pPr/>
              <a:t>11.06.2017</a:t>
            </a:fld>
            <a:endParaRPr lang="tr-T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r>
              <a:rPr lang="tr-TR" smtClean="0"/>
              <a:t>ATIK YÖNETİMİ</a:t>
            </a:r>
            <a:endParaRPr lang="tr-T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fld id="{31301AC8-35C5-4508-8D79-A1D7257BAEA7}" type="slidenum">
              <a:rPr lang="tr-TR" smtClean="0"/>
              <a:pPr/>
              <a:t>‹#›</a:t>
            </a:fld>
            <a:endParaRPr lang="tr-T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dirty="0"/>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hf sldNum="0"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google.com.tr/url?sa=i&amp;rct=j&amp;q=&amp;esrc=s&amp;frm=1&amp;source=images&amp;cd=&amp;cad=rja&amp;uact=8&amp;docid=IjB8BYngzW8buM&amp;tbnid=SgEMLaGT4g4EsM:&amp;ved=0CAUQjRw&amp;url=http://www.izmit.bel.tr/tr/icerikdetay/67/159/omrunu-tamamlamis-lastiklerin-toplanmasi---.aspx&amp;ei=-TMxU4D3IaXx0gX25IDAAg&amp;bvm=bv.63587204,d.d2k&amp;psig=AFQjCNH6lnS3kSa5VLZFyTb2A1q4hUwOpg&amp;ust=1395819776233724" TargetMode="External"/><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google.com.tr/url?sa=i&amp;rct=j&amp;q=&amp;esrc=s&amp;frm=1&amp;source=images&amp;cd=&amp;cad=rja&amp;uact=8&amp;docid=XsH-Kl3t25knnM&amp;tbnid=Okp2K0ttn3WZeM:&amp;ved=0CAUQjRw&amp;url=http://www.istac.com.tr/kurumsal/gorseller/tibbi-atik-yakma.aspx&amp;ei=A6AxU6-mCaTT0QXKooGQBw&amp;bvm=bv.63587204,d.bGE&amp;psig=AFQjCNGiKsCBKaesXrYO8vTJkTtGqvX3ng&amp;ust=1395847511098591" TargetMode="External"/><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google.com.tr/url?sa=i&amp;rct=j&amp;q=&amp;esrc=s&amp;frm=1&amp;source=images&amp;cd=&amp;cad=rja&amp;uact=8&amp;docid=8jC1KcsOB_SK4M&amp;tbnid=b7d7-c50lpBNqM:&amp;ved=0CAYQjRw&amp;url=http://ekolojiue.blogspot.com/p/cevre-kirliligi.html&amp;ei=idwvU7e7CIiJ0AWsvoHQBg&amp;bvm=bv.62922401,d.ZGU&amp;psig=AFQjCNHRVNCvxDhJXBW2DTptN2cn438L4g&amp;ust=1395731822787262"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emf"/><Relationship Id="rId1" Type="http://schemas.openxmlformats.org/officeDocument/2006/relationships/slideLayout" Target="../slideLayouts/slideLayout2.xml"/><Relationship Id="rId4" Type="http://schemas.openxmlformats.org/officeDocument/2006/relationships/image" Target="../media/image52.emf"/></Relationships>
</file>

<file path=ppt/slides/_rels/slide39.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emf"/><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hyperlink" Target="http://www.google.com.tr/url?sa=i&amp;rct=j&amp;q=&amp;esrc=s&amp;frm=1&amp;source=images&amp;cd=&amp;cad=rja&amp;uact=8&amp;docid=4Osc5lAE3aFwqM&amp;tbnid=_70VjgaU7mwDyM:&amp;ved=0CAYQjRw&amp;url=http://www.flickr.com/photos/ufukyurtsever/6989368853/&amp;ei=DSQwU7T4E4q70wWp44CoDQ&amp;psig=AFQjCNFZzJ46kycX3poqnuReIiaFJbBQfg&amp;ust=1395750261694403"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emf"/></Relationships>
</file>

<file path=ppt/slides/_rels/slide4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6.png"/></Relationships>
</file>

<file path=ppt/slides/_rels/slide5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gi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hyperlink" Target="http://www.google.com.tr/url?sa=i&amp;rct=j&amp;q=&amp;esrc=s&amp;frm=1&amp;source=images&amp;cd=&amp;cad=rja&amp;uact=8&amp;docid=IjB8BYngzW8buM&amp;tbnid=SgEMLaGT4g4EsM:&amp;ved=0CAUQjRw&amp;url=http://www.izmit.bel.tr/tr/icerikdetay/67/159/omrunu-tamamlamis-lastiklerin-toplanmasi---.aspx&amp;ei=-TMxU4D3IaXx0gX25IDAAg&amp;bvm=bv.63587204,d.d2k&amp;psig=AFQjCNH6lnS3kSa5VLZFyTb2A1q4hUwOpg&amp;ust=139581977623372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lt Başlık 2"/>
          <p:cNvSpPr>
            <a:spLocks noGrp="1"/>
          </p:cNvSpPr>
          <p:nvPr>
            <p:ph type="subTitle" idx="1"/>
          </p:nvPr>
        </p:nvSpPr>
        <p:spPr>
          <a:xfrm>
            <a:off x="1706145" y="4581128"/>
            <a:ext cx="6315689" cy="2736304"/>
          </a:xfrm>
        </p:spPr>
        <p:txBody>
          <a:bodyPr>
            <a:normAutofit/>
          </a:bodyPr>
          <a:lstStyle/>
          <a:p>
            <a:r>
              <a:rPr lang="tr-TR" b="1" dirty="0" smtClean="0">
                <a:solidFill>
                  <a:srgbClr val="002060"/>
                </a:solidFill>
                <a:latin typeface="Calibri" pitchFamily="34" charset="0"/>
              </a:rPr>
              <a:t>Gökhan </a:t>
            </a:r>
            <a:r>
              <a:rPr lang="tr-TR" b="1" dirty="0" smtClean="0">
                <a:solidFill>
                  <a:srgbClr val="002060"/>
                </a:solidFill>
                <a:latin typeface="Calibri" pitchFamily="34" charset="0"/>
              </a:rPr>
              <a:t>TUFAN</a:t>
            </a:r>
          </a:p>
          <a:p>
            <a:r>
              <a:rPr lang="tr-TR" sz="2000" b="1" dirty="0" smtClean="0">
                <a:solidFill>
                  <a:srgbClr val="002060"/>
                </a:solidFill>
                <a:latin typeface="Calibri" pitchFamily="34" charset="0"/>
              </a:rPr>
              <a:t>Çevre Mühendisi</a:t>
            </a:r>
          </a:p>
        </p:txBody>
      </p:sp>
      <p:sp>
        <p:nvSpPr>
          <p:cNvPr id="5" name="Metin kutusu 4"/>
          <p:cNvSpPr txBox="1"/>
          <p:nvPr/>
        </p:nvSpPr>
        <p:spPr>
          <a:xfrm>
            <a:off x="2555776" y="2571601"/>
            <a:ext cx="4680519" cy="830997"/>
          </a:xfrm>
          <a:prstGeom prst="rect">
            <a:avLst/>
          </a:prstGeom>
          <a:noFill/>
        </p:spPr>
        <p:txBody>
          <a:bodyPr wrap="square" rtlCol="0">
            <a:spAutoFit/>
          </a:bodyPr>
          <a:lstStyle/>
          <a:p>
            <a:pPr algn="ctr"/>
            <a:r>
              <a:rPr lang="tr-TR" sz="4800" b="1" dirty="0" smtClean="0">
                <a:solidFill>
                  <a:srgbClr val="002060"/>
                </a:solidFill>
                <a:latin typeface="Calibri" pitchFamily="34" charset="0"/>
              </a:rPr>
              <a:t>ATIK YÖNETİMİ</a:t>
            </a:r>
            <a:endParaRPr lang="tr-TR" sz="4800" b="1" dirty="0">
              <a:solidFill>
                <a:srgbClr val="002060"/>
              </a:solidFill>
              <a:latin typeface="Calibri" pitchFamily="34" charset="0"/>
            </a:endParaRPr>
          </a:p>
        </p:txBody>
      </p:sp>
      <p:cxnSp>
        <p:nvCxnSpPr>
          <p:cNvPr id="4" name="Düz Bağlayıcı 3"/>
          <p:cNvCxnSpPr/>
          <p:nvPr/>
        </p:nvCxnSpPr>
        <p:spPr>
          <a:xfrm>
            <a:off x="2303748" y="4941168"/>
            <a:ext cx="4572508" cy="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2" descr="F:\WEBSİTE\WEB SİTELER\Çevre Mühendisliği\Çevre Mühendisliği - Logolar\cevremuhendisligi_logo_tasarim(rewistanbul) kopya.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5733256"/>
            <a:ext cx="2822848" cy="851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150169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0561"/>
          <a:stretch/>
        </p:blipFill>
        <p:spPr bwMode="auto">
          <a:xfrm>
            <a:off x="971600" y="2037144"/>
            <a:ext cx="7441421" cy="4359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data:image/jpeg;base64,/9j/4AAQSkZJRgABAQAAAQABAAD/2wCEAAkGBxQTEhUTExMWFhUXGR8aGRgXGB4eHRsbGBoeGxgaHR0gHyggHyAlGx4fITEhJSorLi4uHx8zODMsNygtLiwBCgoKDg0OGhAQGiwkHBwsLCwsLCwsLCwsLCwsLCwsLCwsLCwsLCwsLCwsLCwsLCwsLCwsLCw3LCw3LCwrNyssK//AABEIAKwBJQMBIgACEQEDEQH/xAAcAAACAwEBAQEAAAAAAAAAAAAFBgMEBwIAAQj/xABGEAABAgMGBAQCCQMBBgUFAAABAhEAAyEEBRIxQVEGImFxE4GRoTKxBxQjQlJiwdHwcuHxkjNTc4KishUWJGPCNEOD0uL/xAAYAQEBAQEBAAAAAAAAAAAAAAABAgADBP/EACERAQEBAAICAwEBAQEAAAAAAAABEQIhEjEDQVETInFh/9oADAMBAAIRAxEAPwB6tFmSuW6BkRiSkh0ksMVRVnHenV1nh1aZc8oKnABAwhgMLGhD0cEgZZRbReOH4jhSQxBcVZhkSpNYoplYF+EoJBWlQxA8wQpQxV1ZwWZ6xGi/psnKcKxBgzDUMp23qaRLZiCGYOVPUsauxD/mjmQhkBLE4eUkNkNsnp2yyiKRaGJADB25iDlQBmzNezNBqpBJYAIDDFi1Ge/zb1j7aVOAWOWEhLF9x3/frFHCU4Q4LEsDm1fdnEQyZxSohwS4650Pm0FpwQxhctQqKYS2jPV2/jwIvVCGRjl40lhhOZoycJ3FT8iKvdQSJSqPjVkwzP8AdvXygBfeKqZhS5BqWIBYgO1RkQ4HzEFoppu+1gpVQAA8qXNBsSdRUMNo+3hLxHcfERoAKhXqG7wq3RbCpAGIEABITUts5NCSC5r7wUXaVKCgCyikthNGNQQezU694PNeCUuf4bn7p6bUbyy7RaFrTVbkCj08qttvAJSFLQoBTqNaN+JixfOvsYlW/hmXV39H1FdCfaHyMgsLal3/AAkt8/2PrHabSDUFh0y6fzpCbb5kyUFKC0kOWzDE/Emo2Sa9PWxYL2DAKUkkCoH3SzkO5FHNdW6xPlVZ0PWuemlMTu58i/eukUrJakiZKSDXHrmyk19yB5QvKvjxFqILYDlmKlnpqG96tHVntuFaJlTzjqGBDnLOpDRUt1FOhmJLUq4I37ebn1MdqtQJA/mnrCOL1JdmFHOjUqM6ZsP0izJvLGkEHJ6aUP8AmJ8quSG5dqAIr5daRCq0NjcE1BFfhO4G8LaLeXCics310H+Ir2698Jf73Xajew+UO1sMNqt4Wkpq4JDimT13/m0Sy7aMJDgANo9XciEWTfacdSQCS+7jX1YawQk3unxEsaAVca5BvYtG3sYZpChMIZRJSlwwDvQhifllHM+c82zvopff4GP7eUD7LbE0IVUUANBnT9PeOBaXXLGTE60qkufMt7xXG9jl6H7Pa8RIBpkCTWof5/KODNCnOqSAP1O+sLEq3lk4ScqdwM/IP7xek2lyRRsRdj+InTsI52jRufODOGCN9u1PPtA6yW6YtSlknwiQmXSnKWVMydiSEh9u0C74vImV4aP9oosDiolqqU27ZbvHcu8mCUUqWD7M+gbNv4IqculGCZbal6fsc4r/AFt2qO3y7D9oBWi3mqXGVHj1lvFLDMsHLs7QarcMCJzP1zfeKlpmEgEEO7FxqaU9jFJF4hq0fz6t5isQS7zokUrXy3g0Wwdl29KUsrV/bPMNoR2gHci8MlAORBdzs+nesQWu+QxCa5imjBj5fvEkpQ8JNQ4ADerxfnnGudzR2xWkJAAblBrpTWtakn1gD4JKAHYggBtnf+7ZRIu2sCMnerxBIteL4umfv+rRE+WlWnXeE5NUk7bDbcGPRbQt8gD5R6L/AK38AJZrUHANRoQKkCumjVbQj07tMxKsIWApFQFdVGiqNgX1djXQiA1320hwFYJpIIUl0kEDJ6a9tXekXrKwcDCqWAQpKgS+hS7A00ZmeCVxNtltdZaVMQsOQ4ccxd9i+755wYs8hISquIvmzE6NWsJt3LEyYTVklnw5ANWiQw0dt+8NUuZ4aEuQpQqGo4IY9BU/vG114dqdvnOsJD1GIOdGdjU5O0RyFuoF2AfPTOhp3r1jm8JrHCwycgDmYA/IPFWy1UcNSCKCrfdNKbkxGrH5E8hIBU4LbZnJy9c6wHvIKmrUuWoILFRVy4TkAxqSyqE6axMbQf8AZgPylRJSdCDUfFQDb5CJkLxI5gk1Du5BOQ7Fmy96iN5dDouXZMXJDTkDxFqBHKAAFCoZICXxF3eDtkTMUpC8NNw7PUkPlpHJlhKnSJfw1DUJ0caMQ/vFSbapiQpGIJCVOcLYehFKAs/lBsaZgjZZ7TKDlrQ08v0EWha3PiuQ1KMKk0GvT0gJYpeMFwcTB2rkXBc9f8xdmyzgKQHCkkpGedfUbw6qdurWQWA5jV2qOYDF3oDkximmylQwJSlKW+6WTXM7k55vE5kqKS5CVUZ6BSWLNTMZ/qNOJZWwCATk+GvzIja2B9ou5SOYJBANSE50BfCCdAamtS7xGizsh0DFsANdAO9RzbGC3iLFC7Dau1O2esURaFpW7pwIzJDk4gCgJYZOeusMupzQmQFYilYDEMkFCnrT5UY7GOUypo5UAvnhAcjowrkfeG1CVKX4oTNQCkBlDCGFXatKq9RHc8kqxJBSrldmCRkSxAr3O4h9GdF0SVhsaSAwclOo+KlWI26xTvKzTFYQCCjIKKpYxJJd2UulCa9DDhNnEh5qlFIDCr1cl1O4NdA37Bp9j8IpABwqLgoah2DDKppDsVbs6JnhzZS2VLWApRZQDgtUsoUfVukEpNnUlXwEhQBBoGNK983EMlrshISlTh1PhAJYioxFm3DnWKKLys2HOaJh5ShZRLcp/Bj5TV6FQrnDm+keQTPnTHRRVSK4SQC4AFNlEZbmCNnmqQs50GamBJyOetfeLSZqlLCRJtMsE0MyTjS5OKi5KlpANBVosqsUwKVLnIIoRQuFBXwLB6GjGvfODLO8bbyCkTFgj8IDsMiCHz/bUR0u0YU4k6Zl9c+/Z8o+TLsXLScS0gBizKy6UboBXIax9sVmRNBQlRUBykgZA5PqDk9Kt6RTeOIf/ERNUVTG0ADfdGRrr/aOLXaGUFFqFkioajH2YQNvS7J0ol0LISTzBOJyC2YOVMy0C5dtKzREwqYF1AakuaVivG1dM8+2kpAAxEKq5zBFOkfLttCCglaxQsEkHFhpiOWTHvn3hcs15hKSVCoOTVyJ1bY+kRi8wrJ0kH4TXOtG6Q5YOjGu8sU0DmCcnJyaoJ8mr/aKxvFIU6sJL5dANd/8QItKZhl0SS5YYdXOjOf2gUuzzgFPKWkakpO7RvHRcN8q1AzcMsuk1cD8R1221g3LtHMxJbMMC1GIy1ce0I/DCJgnDGlY1LggMCGHrFm7b4WlRUsOhLmlKEl6e0PLj/lPRztSQpCXJD7EOBppnEKVMKhgzAeznQQKnW5S0hASWNUnLu+Ve0VlheAkYnBHWiQfP9o5yEXmWxIo9RQnf+PHoTZ16TVfDL8Rs1EU8hRhHorKNhosl1YUkkhK6YDiTgBBcguPSuZyi3NnL8V3kgqxCqTg5g6qAGjs2x70SOG70tNnmIRaUrCFHDzdA+lDD+LnQsFCFLCJhCiUrYbihB1o0ej+XX+XFDLnFCcRBQnEygN9KOc2826QWu6fiwhq/DTKtQ+ueflAifYlpmqQ4Uh3cAJyycDMgvtoX0gXf3EKJAUhPMvMgUAP5j/PKOX8r9r43xNl9TUkJ8NQUdXpvvuc+wilZFFBUpQHM7KdyGBAG1aE0dgTRoytXEFpmLA5SSWSnDmdA5OL3jWLHLCZaULzLP0G77vFfxmdHyFJigsuoDGpLDckOUVKsRyPbERtFX62nCASqmyacxxVxUzDeR1MeRMWUhpZyCXypq2KnVx+tPtvv2VZQgz5ZSmY7FLKI3/nbvHCcLejF1sSQknmzINCKhmINaN2iFSAWGJmOR0yp1gHP4ssymTKwGrusKcbuAK9nET3feBmTCPFSQz4UyCABl8RWT0ybOOn8L+tsE7CAgBQUQA4qNqVJ+TZNHK+ILKGQVBLBqJyq/8AHhL42v5UtXgyyyh8R/C4cAdaxn1stMxMwoUtWMVLLcAs+YJH7Rc+LjPY8r9P0BbZ4wBWJJQohiMncHXrX5OYjl2hJdQZtQxAd2qSc8vPaFzgSfjsJ8WoXhIB6lv3hguuYEuMCnJwpVXC4BzLMxb+GHl8E+lTl+oLRLT4TKxJ1bWtD2Jbq0KN58SWtCvqyJMzAksVJStJKqOAtIAIfIlqw637OkyUD61bxZsTt4aUgls2CkrUesCLrXZz9tLvSfaUJLFBwCrOyvsgQGrRmh4/HON9pvYHctqM1QWqVMUqgdc+cojyx0yeGyyz5ixzIKQC4ASQTsAa+vnC9fP0iCUs+HgSMnNVFt3IfuI6uriaVbSEzMSVaLlTZiK7HCtvWKs3pjBap0x8QYjJgAkgiuRGWVe/eIDNWzMMRoeUFhoXp2fLOkUhbVyV+GsnCfhUVLU4GbFTkGtQ+2ecXptuDqSn4iS+7PRzTCGamb7Rx5fDfpkJM1LYVIBxfCQwFQS5LguXO9IGX9dCLUh5ilpWGGJQxFJACcizgvizer7QTkTZdCtSRtQ5sx5mzzpV3MFZbYXCuVtDTuzU7mKnw39DP5PCs2RMIlT0llVJUUEJwuCUs1TShOUM93FSEpxB3qauX2BD9jWkXZthBOJPKohgUsAdRXSuoINepiRUxkgzUkAKwjFtXAXo5Ao79Wg5zlPbR8k2khRSUsHL+W+jP/KRfKEDUlRFd/IiKv1kqAGCgyDuKljRsOr57xFLyASn4knJKiAWyPKaZaa0jnOTrOQkgAOxAJqaivX03iObZAQzBsuuv8qIryytqiWHfQuMmYvn3GsR/WudSSFAvhSynSCDu9D91ugyh0+StabhSklYAUcBcA8xALmmJmrnheK6rukqThNmBCWwghsLEtWlc3zeDsskrxM4SGoUltKNzDqP2j5bEI+EzEJL1xEJ66l/SL1s1QwVGFh1UFCgdgGAePs5xkmYolI+B9etPf0jtdkmBYLJVLLBJxJoT0wt2Z49YzMllifEyYJSoA1AOT70f9YnxappclAFUIJKWKlgYiAXYlw4cAwt2u/bvQpaVICJiFFBASQksWPMAr3ENc62oKcK0qD6hwfXMFqwiXv9H6VKXMTalFJJJMzCkuTmVs2709IvjBZ+JEcRyZhCQmyYQSz2hYNXeng6uYMKlSJmFaMK1AscOJk4hVjRxplr5Ql3dfNjkIVJ+qSDNSSBaJkoTyWJDlJUkV/Kw6RZkcSKFEWqwNsqxzZflyD9Yvxn057YZrVPkyeVWBDuQCtKKbs2UegbPum7rYEzLTMV4gDHwFLEtnowWlx/M49G/nP0+UZVYrFOXakomhePEysbuAHd3jXZN4hCwgUKUEu+TmnyyjiTealBlpTNAZnDkNs9R5RQtF3pnKWqQspmKGSzylmyOadtRHbMmRzHEkqs5MpQMwpcOdW3NM99YUP/AC2oAKnunEaAEEls3NdxAGdaZ8lakLxS1PVOL3cUL5uIsXnf8whCQSyE4fNyVHzJibZ7pN112KVKIVLlISv8YSFKY58ynMMcuYCOYJJIzYP6pb3MZZZZttVzIE0jcS3HqzQURbbbJQZkwcqdJicJPagEbSar7s9oUnFImpSU5JWl0ltAtJCg5756QWvCxJtEj6up1UxYhmFsGKSUltnYuCaQpXdxSmcQhQwKNGNQex3huu60iWzs1XOoLU7jP+VJ02FocBSmJ8WahWY5kFID/wDDBI9IK8MS5FlWrDaPHKmSxKKNoAn9oh4u4AtNsWqYLajwSfs5WBWEDRyl3UdSRnCDbvo2t0o/7ATRvKUlX/SWX/0xmNPEPCxmz12hKgQpeIpL8oCRRhUqBGntC5dfB6p8wkIVKs7nFNUCHD5ISpiSd2Ye0Hvo/tE4qmSJmIploxAqBxIIUAEF6sQSQDk1GDxc+kCyWta5SZJWpK0HElJDApIDuTqDk+hjf+047t19ypYTKllpcvUa4QyR2HvA+zcbqmTJKziCJZIZwRVmUA2bCuerRUung4lKjPOIscMtCiHIehWzZ7PEMrhKYma6pU1ErNhzZZAKH8aJnPa2DX0hXAu2rRbLM0wqSiWtCSHSz4Vp3TWu2epayrheZKsgkyQgrb7ygAVFnKt223bQRzJvJEoBFEJT9wBgM9Pdzm8ErovtM1WFCVFsyAGHc0AppFMSbs+jG0zZx+sKCEfEVpKZhVWqUsaGruRqKHKLNz8F2myWgrOEyQoALQpJxczpdIViSpg5BG9Y08gBIJLvkPZ9xX+UipekpGHxVDmSPiIqAKpJOeF6EHybVvGMqoXixyypCVKBAxoxh68wBIB6VeF6+rrn2ZGNKBOlg1modgSWeYn4k96jPmgYL2xOSc83qN69f40Fbs4hmINFF+rexOmjF/KDWDFW7FUFi2HP0/x6CCN229aWrl5hh0+bZbRbtvD8u0J8WUj6sv7zJ+zXiLkmWTynqKF8tQWu64ZCEhgqeWzKgE+jj0q0UMUpYlzVBUlf1aadM5S9TiQMn3SzPVJguJKlpadLTLW2EqTzO1MSFipT0oRqMolky5Shh8KVhJqlMsuCD+KhCgdaGBdpts2yTQklS5a6pSupbIjclPQv3iefHYqXsYkkJzKywGZSzejt0MXJUrGwCG2dNKMKOWHaAVtvlXhCbZ0eMgMFywtlpqzjF8QcsWLjUax8svEIIGNBkHUGYlX/AGKOu8c58X6q8xRcs4iCluXNBAAw1NPujPrQ5x9TZsWa8QI5eQMQ9A74T6A10jqw3pLXmpJGhBrQivvFxYHwqAYVFSAxodw4ieXx52eN0t8QX7JsqR4iQZhcpSkAE9cqDR8yRrCFb+LZloVhMuUEE5FAV5Eq/Ro5+kxeG2zHIbChm2wgsPN4TPrwdgzvR3PtHTjJEc7dxo1hvBaiHmFm+6MumSoa7DPLuCsdqfqPlCLdfDNompC0WoMcsMuYgZ7zUJJHUAwXsXBrj7e3TmzwSSO1VFLO4Ay2i+/pJxTbVFjjUX3Dj2Sr57RIqyInowqQVpNSlBpTUDFytTXLaEPi2xmzWcT7DabQMBHiBawsFJYYg6KEFnG3vb+jnjSbaZ5kTwlSigqTMAb4SHSsZHOJ5XrtUWbw4AsJXnOlDXApLPvzJVn0ihP+jKV9y1TQN1y0n1Awmh1h2WhaVFPiIXLUT/tAUrQ7E4SBUPkk79IhXZDio6nNDiz03Hoaxztrp4wu3b9H4Qn/AOonLB/CEpAbNuU/OPQz2ZBIIONLH8SSD2r849Gyo/yQpdxJQtATa1rQTVKkgFtAFYjq2mUE+JLZKslmTN8LFUJLByCR94nIUpvFLjy9ECeiVLAC5QdZCcLlYDd6fOBkjiVbBKgFBmLh3BzCg7Hzjta5xRs/G0gqCptjBIoFMkkA7ON4A4pKlcqlAPTENNP48M83h6xz3WMUlR0lqGD/AEqBbyUO0U5vAaz8E9Ch+ZJHyKomtj5ddu8LAmYZpkgv9jMCFMcw5BDPVqd4fP8AzTYpkpclKglKkYVCYlTqBDKClEMSd3gTwlcS7MlYmqRNByRhDDd1LYt0aKiLps4tiZS3CSkTDhXy1JGAclBTQiMvAC9rrs0lP2dqM5dWwhk+dP1HnElkvmcuQJZL4FMDqQ1AezxpN7SLHZpHipsyVpcAhEoKNQakkFk0zMZLet9hcwrShMtJ+6hICQNKBvMxp0ORnue/lSxhV8BopCg6T0beCqVg89ntU2zqzwTHnST0r9ohz1I6QD4euedagCJZShvjUMx+UZn/ALeohysFxWezVUvErV2URXQfCPQxWN/1e4fvO2rKZdokS5qCHE6TMBR/oWy055ADvrBG9pUtHiTVTVjJwahshhDPqwfJ86xUF5DEmuADJg6sg5Zx33iZZTMlLQtj4gyTUuk0JOXag0zhvGWYJywi3/xdNPJKGFO5FS2vXP8AmcLEu8Jjv4jl94LXvwzaZyykGVJlgkArmDEttWRiIGwLUzirL+j6YK/WZB1++BTrhiJxJmuS3otY8C0jFs4JZsiDmNjWCK5HggBNJb0YMEtoQKPq+vrAG6OHrTKmIWQmYEqDqlqCqPQlNFP5Q0W11FSCBzBq/ibl/Fq3rFemcyrypno7k7B39BCvxTxaVKTLs0x1JLrVmMvhyq5dx0hFvTiCfPoThQT8IDev80iS5rOC5NEJd91Fsh+5yg91qMS5a5815Mvw0gDESrkB1zAYHRAdu0Nd3YJLYBjWM1lqFvujTvU9YV5N4uyQMKRkke5rr1i/ZpxNKHVqNXJ3zhzBDnY1rWCXxMxBLMBR6CsXPrgwhzifRQ5Q+RYgHpXaF27reoKEtKFTVlJ5EAeROiR1Jju1XLNWP/VWnw0s3hyBVhliWSz9g0bSsXjxNIkk4pmIn7soFqasCWcHdjFK0cRSLUnwkylioUC6dMwoAlgUuPTKKKuG7rSWWu0q7zQ3omUIKXHcd3JfwJs0KUa41pXlp8KVARtrBtqmKVQPlypTWmv+TCxbrUkDCqcgNQJMwFt/hcCvWDX0i3Ta0JKpacdmYYlSjU/8QfEE9BTMkwkG5poQFqQoA0+GgLO3oxGhicrCdkvWfIUV2eaUlmJQoKp1FR6w78IfSEVqEm0Zk0OVc6NlWrRlUizHGwVgP4tB36RftFmUCtKhhmylMoDL8qgdj06bxhuU08c2mzTbZinSpwUlCUYAUpSpiWXiDuCDo2WekU7t4h8JhJlolNkUJ5s6Opyo+sRW1ZtNi8Q/7WzkAnUyyWI8iQrpXeFxM3ctG6jXb20OTeS1spSjX8VQaEaB8i3WC9kWFAPzOXGoBYl3LnIGtIyxF8lJ5HJ3MHLBektaWtCp7/8AtzUpTWvwmWrc6w+THe+7ys4s81E2alIXLUCHBLsQndRqA2X7ScF3ELKEYUpVaJpZ17BJJH5U0Hm1YA3UbBLOPwlTFaGatCm7MgDzzhmkXrJWQsqUDocQdu5EbdY6TyKBx1AUadiPOAHEt5pkoSgE45kxKASxPNUqBGw9yMo4st4ynASs9y3rCB9Jt9E2tEtBGGSAQRljUEqOW1Pbznx71fl01m6i8pJH8aPQt8IcWy1yXfuNjqPWPsXOTl0zHidSl2yYoO7gd+UBtouruecCcKPECc1ISS2b0zzGjwxWPhCSoJnzZsxUxZC2QyUpBPKCFJKi47eUHl2SYjCUOsPXAyVAaUUpmelHzyETzlk6hk/We2e0gUqk77fIwRkW9h8Xuf1/zDfbLNNXSZYkLI1mlGR3A2fQmKUzgYzDjVhkD/dyx7hSlke0ctrrIAT71Lcy39SflWK99Ypc1BBLkPVIbl5SlwXJBFdn3h/sHDNmkkkysS8kqU6iKUOElgTXIDSJ7fw1JtSUCoCQWalVqJUS4BBBIJBO3WNOXZvHoq3Jec1R5SzCpKmSPPPyYxNeN6WHE8yVInTQXxGUhy26mf1J7RzfXBM+UEpkzBNSokqFEBOTO669+kC5fAk8q5psqWd6rPs3zjtHO6ITeJZk3lxYEUGEHpkwqaH/ADlHVmnEakEVfNRah/p707GOJfAc6XLVME6WrC9MJSVdAok/p5ZwrK4gSklLHECeUA0IoXObvT94rUnGVaw3T8ubjLEfvDoDHUy2qIAxMitHYFvxEVUYRZd+rIyoMkZ59qa6RBarynnNEzD0QoD5RtZoKbUjLEgZfCAK5Bjn6xcss+WTSYD3LiFDhLhW0WrnWoyZb7OtTZ0flozYnzyh4vDg+SmVhkqWmYPvqWSHzZQybs3nGlVieSpJ/CerMp2LsxbbOOjOyxAq2xHmDbL6bRns68p1nUQsVGeE5dzBW7eJkTGCqPnp5/4g8mwp8TcPrkTWYmUonDMA0eoOygMx5hxFBcygSmgG36w+cQW1BnSEKUPCmgpWoj4RN+zTM/8AxuVg7Axm9sJQpaCQcKiHGRYs46HMQaFqXMzLwY4esEy0rZLplAstY/7U7qb0hfuaQZ01KWxAqDh2cPk+neNnuu60ypaUS04UjIZ9SSdSTrG3TI7u4ps6PDkywgHMj4lEaqV94tqcukK3EHEshBIKzMVqmWxY7FZcU/KD3iLj+/Cgmzyi3+8I9kwlWG6lzVAanJ/5l1+cDVYtXEYJP2SyP+Mr/HtHxF5y1EYSpCvzkGvRQAbzEXeJLhTIlyihKxzMpRcY+V8shXTrWF+dZy1YZorT+D+JF4hKmknQE67pPkYYr9sMvBiMtBlKASWCUsakFwAM6h9e8ZrwykzJaFfelLCC2obHLJ6sFpfYCNVlJ8STMlCYU4klIUHdJZkkHoYoxl19cEzB9pZleMn8JZMwdg+Ffkx6QMsjrnJCiStclaVoIqgS5boB6hSBTNiHizdPHEyUsotKCSkkFaGCgQWOJHwLY9j1h9kybPbGtEvB4y0FCZqaBYLOFDRVGY1DnMRG62Qp8MWcY5iFuZa0lKkjUFLK821ileHD1mVNV4CjKksAHeYsluYvkBsH+cELeldllzipJEwgoSn8yuUD3fsIpWa6LXhBTJlzafAiYgqH/KWJ/wCV4RVUcFofktQG3iSiPcE/KPto4RtSay0CcneSsKp/SWX7RZst8YTgWChYzSoFJHcUb0hlu+1pNUltyM8ndwAddQRGyBmyp5QcKsSVA1CgxHQgsYI2S8kA8y6/0/8A9Rqsi3AkGbLlzXAqoJKmFWCmYgEZU2aObTc9lMvDhaWpw+FKmdJDORiFa1eogsv0qYTbs4ikooZoHXCf/wBxCXf18GfNmKcFKphXlXIJGpphApFy9OD50qbgMyUUM4mmYEpIPRTKfoAdI7s/DMp8K7ah/wD25SlDLclEbsUEk2paXwqUH/CWj0NUrhKztW1LP/IlPsVmPQ5UtKmzlKUQQz0DZfPRtos+JhS2j0fYfL2inYGLqdx0IO1escWma/Mk0dtKfIiveOoGLHaVsrLA/wASy4SwDtqT2rEoti1MwBbLOurvUZGBdgS9SCxpTM56ZamvaJbwtlowhFmkEn8UxYly0jcknEeyQdI4XjLdrt5YJqtagMUxaQU15c/ctC3e/HMmU4SoFWuajlroIFzuGJ004rdbUJFfs5IJG9MWEeqTF+xXZYpBHhyQohvtJnMRpiD0T3ADRs/BtvsOsV42+2n7CSQl/jmnCgeZoeyXPSGq7bGJIxWiYJ00NSWgJSDUZ5nZyYoTL1WtnPR6sDo5Oja7d45s81kl9t2GEuSHzbUNlXrCy/br0VMDOwFABkk1q+vnvCHfNmsiZy5hGNa2JS5CHAYksylOa6CLN63xylQydkbqIp4ih0yHlCZarTnmTqf3MbQOJvfw6ICEDZIAz/msSy+I5g++fI7doTJlqAOf6x3LtCVFn+Y/tG1talc3Ey3ot3LkHp3/AJSG2wXqlY52rrvrWMWss7AXc5Z9D/aG65r3YjyGmgy7RWn2KcY3BNmzkqkAEsQtyBkwSfMOPKB1v+j+bhkqs7FRR9riWwxu4waMzjTIbmGmba1TJfKOZPwEnP8AIf30hPTxgUKVixBT1oMxuM6GjQWQBV8cPWuWkmZJWw+8GUKdUk+8KU8FRrnGuXZxmlRAJ27vn6dovXhdNktpxFIEz8aeUq6H8XnXrBjM74GsiRapbEk4STRhiNKdnz3jaDJwoKtg/wAzGequL6lOlrCwoLdIzDKFWINdo1C7iJssEVBGXfMfOMYwi9rOtX2ys5q1MSdqqPYOBEtyXRMnLCEvzZ7ADU9B+0aQi7BKX4akhghkkjMY1P5kM47RXtCpdjta0y6A4S2zpBbsCXA/aGCwfu/guQqXLTMKp/hu3iuwKmxMl2alHdonFyWVAb6pI7eClRz/AKYt3TeyThGLOj/zWEr6U+J58mcJEolCcAViH38T12YZV2itxjPMu2yoBCbEEOXJl2cpqHAJwpFWJr1MVZs2SHSg4a6kg+9fKMQtF/2l38VY7Fols/GlsRTxlKGyyVD0USn2g8mNHE30cqnTZk+zzkPMUV+GsEAFRcgLD07gQu3QbXdc4CfKmJkLI8Rg6WBotKg6cScwQemsEbs+kBiBOkgfnkHAe5QXQo+Qh+uHiOXPB8NYmhuZLMsjV5R+IN+EqHSNkqdUeMboNtswWms+SQQ3/wBxIBIb+pKnD6kDeFW5J3KFYnLUHl6+7Rqd2JkGsoBAKQkABgAHwjDo2VOlIzPjK4Z9ntM1cuXikrOMBLE1SCrkzUAomoB8mjZihefakT0hFpQmakBhjDlNdFhlp8iIE2vhNnXYJ5Qr/cTlApL5BEwsB2V/qgdYL4QSKsf5TpBtFoGEFJen6eh8oAEWa+5kmYZNqlqkzHriHKqrncENrXSsN0m2uKnRlByXHfWtHzSW0ikm3oVL8OchEyX/ALuYHSM6jVJ6hu8VZd0BAxWValpDlMiaRjBb4ULolY0AOFXeNNjYRbcvDMWkqcpUQSaksSATEUmeH/WKEmROVN8IIWZqlEYMJxFRzGFneDFt4XtkpGNclQT940YHY4Sfdo0qbFiy21OFipXt+0egGEKGYL9I9DoxtInYUcpzoRlV4A3xe4lAFsRdgDQ10fZvlEl42rCWOGmgJDdg1DCjfV54nlO4BBOT4gCM6mgJGcNp9Gb/AM6TCkBhTdzloK0iNPFE1SSMTdqADelYUpK8jvEgnMQf2jmsySLWS5ckkv00cesX/GUQA9MqVNDkdBCwm8GoQB5v/N4+zOIUpDDTKv8AKQ6xrs0xyM/Ou9dqP7xxb57owOK0OtKj0MZ/bOIphokkaipjQrBIQJKApLkAJJo5Le1YLTAqdZEqI8SiQNGFBsIQb2tuNZCBhQCWAOfUnWHPia2gSiBRzgFS7an0hFCNfSAVbuaxoWohbuA7DXfrDObcmRLKkpSDkEgAVNPMa7wp2QrTzpBzZ6s+zxJNnKUOYk7Ro30ns9uJWSsuFGvR9e3SDl3zMKwNvlCkTB+75jiWrdLHumn6RTRo1itHLTPT/D/IQn8d2YJmpnJFJo5uig3zHuDBqyzeUfwdd4qcVDHZQXcpL9mLEeiod6NKVkTMKStKVKSj4iATh6lsu8M/DnEJSQFHsf5r1gDwws+LhH3gQzgO1daGj0i3fl3eCoLSU4VEghP3SMhQBn6dYEtSXLl2uSQvpUZpIyWNiNd6iKFx8RKkTFSZlFJLEfi2UnuKt1gTwfehKQ56Gv8AMx7xQ+keWyUTmZST4ayNRnLJPZx6RquVrSZ8i0DmUBn/ANTOemUZDxPeB+tTVO7LID/hQcKfYCFix8UT0ZLKv6ji+dR5R9m2/Hz0dTk9CTXyeNKnlTNdvEKkGhcHf5w8S7TZLwlJl2lOIp+FYITMQ/4VGhFMj7xjWOrih9ou2e8SGrhPdu1f39YqiU8Xt9FinJs00TEN984VjunA3uIUb04DtUoEmXiH5Kn/AE5+0Hbq4unSggFZKRk5J1ILH9QYcrp4qRNDLFX1D9e+2caRmETpBGkes05ctQUhRSpJcEFiDuCKvG8Xhw9YLacS04Vn70tYSS+4NFdHB6QItH0QyFOZVrmI/rlhYHoURsbEX0ccVm2TPBmhItGF0ryE1tFDLG33h6Rptps8qYgJmJJSr8rgHq7h/KELhX6LRZbVLtBtfieEcQQmXgc6OTMVTVmq0aQuYX5aau8aNGGcc3bJs08ony1OsY5M6S2GakHmBxPhWNQcQybC4hSst8lHKajc0/t5RvvEN0Wa3eFKmurwVmacLAlwUkE6AkhR3wiIJl03dISf/T2Z8sHhoWVdyQSakOTvE4WUWW9ELSzl/wCaxfRaGBduze/94U+PAmXeE9MpCZaAUkIQGSkmWglgMqk5bxXsd/kfG5EGs0/h60o+sBa28QoMsTD8YCmID5qDChzFRlDlZJSTLMogYquDkoEZdQYwyffSlkqlUMpPihRcHEFBz1ocJ3Bhls3Hq5WATElUtYC0KNeU5irVSeUkHTzipe2I18zleNMCpZlEKP2TNg/Kxyj0aZaOI7DaiFzpUiYoUxTGC20BKwVHo5pHorUlK3XhglkhRfL4nrpnWFpJO7x1a5xVq4GXfeKyJtWMRrYshahkY6ExZ19o5Sp4lSIMLlYJ1ilNBEX5k0AVirMQTUAtvAUdgBM2W/40/wDcI1iST4LgD4i/cjOMsscspWlR0IPoXjUrPNHgOzsse4LRjPRK4uUwlj+s+YIER8O2Wy+GZtpWospkyk5qyLnppp3glxrYnkpmAfAqv9MwO/8ArDQr2WWVJAAJalBvlG5txva/f94CavkTglpDS5YySMzR2cqcn+0D5wyHSOrZY5iA60KS+WIEP2epj4s5RuEHJTm6weukciOj+5/vAZUoqUwzJHvDTKk8wToGD0yAAP6Q0QflJ5Uppk5fJmb9Yr38cNmPVK89BygUi/d9cZBqeUMHd2oKgaiKHG6kpliW2mH3dRPUsTCqkWx2zw5gW+XQHQtnBW3cSeMPDYsTQk5Zf39YBzLEc01ia7rCTMSCCNfQE/pB2nTbwpMOLPNvb/MWfpAt+JJlJNMIUqjc1CA+rD5xb4fuhYSFBBfDmaDQ5ntAe+rpmY1CYoAnNnPxVoaCKzW3IU7FZcRr8I9+kEinT0AHtFr6slA5Sfb/ADEQmYFYks+j6esM4p1UnpUhSkLDEUIO/wC8c49PY/pEa5RclyXzcvHCyRm475esBW5c8pyLOcjUP1GR8xBuw3zhDKScw5SfLVx6NC5Kmfw1HkdItSVVIBauYjMc7PfoDHFhU+F6jqMgWr7Qw2K/VOFVpT40mo6BTsX1EZgjIEkF8ixDt5M46l4P3MhZQcIURmcKnoB3L70D0jHWhWS95+Acy3ZjRWYY/pHdovKapPOsprVzlTZ8W2QhYsU1lVMzLNk96unUavFqbeClsknlGQJCjs34WoD+9Y2qH5NkE2WQieqWs1xJZ8LFsSQcQTmcVKjpAxNxTbO8xf2qQHKpbqJbMkfFk1A+lY9b+FJE9YnybZNs05k8x5kOzflIo+SoKXVJvGQsCf4drlFh4khQTNTuooWAFvrV+ukAY/8ASDPP1uYjCElJ+0IzUtQxEE/lfAAKcr6wrYTH6nn3FZ5yZ0ubJllMxvEUE4SthyqehcaHMNCbN+jKySkOlK1n8allz5BgPSCxsZZw1ZHny0KIAmBSFOaMtCgAf+ZoZp/Bc20hIQoJq7qFGIAJYdh5g7xT4hu1NkmJmJJpVINajYxpPCd5oWk1HOkYS+VBQ9DnGgwmyfotSB9ra2VslAb3VHo44y44nyLUuRIloSJVCVoxKUSAXJNWrSPQ42T9K8i4ZngicpvDUM3AGbCppo9dIiN3UDhHmpJ/+UbNYglX5QnJzizZwSzDszDvEa+H7PNCsUgBy48NgfYDX+zvHLydLwYp/wCEkk1A6A+20SS7qIBKkrbQuw9WjZVcIWMv9kphSi6ZZs/xRNIuCyIS6ZDkZjESdnJUdDXON5t4Mks1yLX/ALOUT2SVF+9T6NB+wfR/OWXmtLGpPMrL8I6dY0mzkNhSClOGqQMIooaJGFnJGb1zhT4pvyalapKThAISVM6shkaYRoTq0G6rxk9qF58PWCzgBapmN6tVTgVDAEAE9swHiC4bQlYVLZgSw1arpc9KCF60KKi7k5Nv3LuTvEVgvAyJmLTWnoesMmJ3TgpAU8tQdKuQpNKKNR5GoPfeFWfKXY5oLjAr4Z0tLUzH/MDmkgP2rDSpYmtMQoAlsWxH4vQF4+FKFpINH+IKGJJ2p+8dPY9Vn96mYuYpUxWJSq4twcm6dNMoqypZLAAk7Q9TrqkvhUEs7MkqYe9PKKxRLQfs5YT1ap9XPvBJgvYXYrD4POpsZDAZ4R+8WJRdz2HrkPOOp5xlywHoIiTPA/h9239oWMFiXgCQ7NzEsxHnn1psMoVOJbaZs01LCtS+eVf6Wgm0ybiEkBgzqVQE/hBr6dBDHwPwOCROtDKrypLKSKOFqD8znIZUcvB7Yu8OcHT57KI8NBDuoVI0ITsdCWB6xodz8KypFcLqbMlz66eQhtSAEaMOgdR/g7CM84045EomVZ8K5gJStf3E9AR8ZfPIUasWMH7VOlywXWA2706vlGe8Y3/Z1LBlKxsGdti4yca76QoXlek2cp5q1K6aDsMooTDG0UQmX1+X+escpvkf7sfzzgXgO0e8I/wiN5VOG/hmSm1zkyZTJnKfADQHCkkh+wNI0GzcJSEJQZkp8adVMBR6DMMSHf2hO+h27D9bNrUDgsyFHKilzEmWlL7jFi6MI01MwzFl+VIFFP0bLZt8yekVuwyRn/0g8FIlSPrdmBSE1moBJDE4cSXchizjYvRoz2VNJDmP0FNPjImyM0qSZY2OJJFfP3jA5FmJKUtXJuuvvE2F9FocAFNBsA/rrFqz2tQoCoV6+me0FJXD83C4lqZtaO2wOdYjVYSDhwsdmY5xsTqsb1mPgxKqX/bPoYP3KsZqcl6qcuMtR8jSE+1TQZii9MTA/wBIYQSuq88H3m2LOM82cH30aJU0iwzCAClYUnrqXzxJowofhyeLvjqDFKW5h8Jz1YYS5DVyhSsl5jPlNSMSFMrzPKo+T0i8L5SA6iemJOxzBYHqKxRMg4jmS8LroyQQpNc6moBqNY4tfHBkoE2eQUYgg4XqSDqCdj6QFk3jjDhTDTMGmwem/lFu87qRabOlEwmigoKSfhABAISXJz9HaDlyyHjNZtxZf/1ueqbzAEnCkl8KdA/aK9zcQzbOeU4k/hJ+R0iC8bvUk6k9Qz+5+cDCYLy0WHTiG/k2zw1FAdKSHUlOI1ycgkgNTLM0j0A7tmAJqHyj0V5I1vNnbCUlScR2yboc1VbQRclWcYcldHB9OlPnlHCZQUEE66d3GZrrqXi7aCUYWJ5jhroPkfN489epTs6R8IIppmz6UALljRt4nXOTLDrokahx3YZ9y0c2KZiRLUfvJBYUSOwFNIiXzBClAOcPYBQcgDJv5m8FD6mcpyUsQQ4OaQNSlVf17CKF6XLLnVmoLmgUCyhs/wCjgiCE6zpQAlHKMelKqIGJsgobhti4JEczak1L1PmKh/OJVeyJePBSwT4SwrUA0U2z5e4hVvS5pkqi0EeXVs8nBEbIqWHY15jm2h9I4SzkYQ2F8u3sdo3nY52T6YZY7fMkEgOUGjHrBuw3pKVXHh/L5UqOvSNPvnhSyzUVlBKjXEih/Y+YjEb3sSULID0JEdePPXOXTOq0od8QPnn55xXXbJeQdZG1B6kQBlWEeGlWJblKjmKYXbSGT6Lbql2i1EThjTLlqWEn4SRli3HSK0xBZ7unT28OStad0pIS/wDUaH1g1YeB7VMoUoRuVcx9v3EahdspJqQKCgag6AZADaDKkw4qM6Vw4bNLBKkpSCBhbMk5Z5n94OXdk2+382hW4+vCYbX4ZVyoICR3SCT3eLfDl5LJSC2T+z/OKnQq7xzalosSjLNSGJGaQogKJ25dRGNKsS1fChSuiUk/IRvRmkv1oXqCC7uDQ+cA70sQKVMpSHDOhgw2FCB5RViWNW+xIlA+Kv7TSUhiR/WrJPbOBBmE5BhGkngqzqUxVMrUnEl3/wBMGbP9HtiQkKKVrP5ln/4tE4lkdns6sQYEl6Ud/LWNF4X4YnK8BayqTLSFBaFoJUoKWosJZYhwQcSmAYGuUNF23VJlk+HLSj+kV/1fF7wVsaQkAgVIUa1qkEg+ojeJkWbJIQEYEyhKlAkhAZi4qssKqLV7QPvdafhklgKE5v8AyvejZxXvC2rKiCaAkeQWG+cU5c4pUSM0LCR2xJFfJXsk5iKUM3VKwAO+J3VqCFDlPyLioroYWZF1S7PMWtCAVqWogqDmqiWGwalBDFLFVdCR7E/rAW1XgoTFy8KCA+Yc1LjM6PQ5ikSy3OQPiKMJLuXBzYYiApiS4q2eeUUbTJnKSUyQTNUMKSaBBNAtR+6E5vqQwzjuTNKwSTVnpuFEfIZ5wWupLS3GajUmpzZq6RgTru+jmVLS89ZmkHTlQPdz/KRbtvC9lWgoRKShWE86XBCshlnzUIOzEBwQx2ucVZ5OsNuELCQ/dJIPftA+csgPsCruQl3PcisGHGRFZGQI7OMols16ql1Smu8c7lz6x9s8oFYHUCJtxj7wtZV2hCZ8xYSkqIwiU5La43oHcZQ7+ClWhSo6JrXQ9e59YhsMoSpaZaCQlAwitWIxF+pJi7IRjmS0EljqKHIl/YR57byrtxmQmcQ8GCcccnkVVwojm1cGgKj0oXjOrwuObLUUzZS0KGZYkeSg4zjarLajjwsGI/U/NokvpeCViFSEvV2NHrWtYucr6HLhLWF2ZLCPQQ4qtxmTXKUJIcciQl9atma5x6O89OF4dv/Z">
            <a:hlinkClick r:id="rId3"/>
          </p:cNvPr>
          <p:cNvSpPr>
            <a:spLocks noChangeAspect="1" noChangeArrowheads="1"/>
          </p:cNvSpPr>
          <p:nvPr/>
        </p:nvSpPr>
        <p:spPr bwMode="auto">
          <a:xfrm>
            <a:off x="117475" y="-1279525"/>
            <a:ext cx="4524375" cy="2667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4" name="AutoShape 2" descr="data:image/jpeg;base64,/9j/4AAQSkZJRgABAQAAAQABAAD/2wCEAAkGBxQTEhUTExMWFhUXGR8aGRgXGB4eHRsbGBoeGxgaHR0gHyggHyAlGx4fITEhJSorLi4uHx8zODMsNygtLiwBCgoKDg0OGhAQGiwkHBwsLCwsLCwsLCwsLCwsLCwsLCwsLCwsLCwsLCwsLCwsLCwsLCwsLCw3LCw3LCwrNyssK//AABEIAKwBJQMBIgACEQEDEQH/xAAcAAACAwEBAQEAAAAAAAAAAAAFBgMEBwIAAQj/xABGEAABAgMGBAQCCQMBBgUFAAABAhEAAyEEBRIxQVEGImFxE4GRoTKxBxQjQlJiwdHwcuHxkjNTc4KishUWJGPCNEOD0uL/xAAYAQEBAQEBAAAAAAAAAAAAAAABAgADBP/EACERAQEBAAICAwEBAQEAAAAAAAABEQIhEjEDQVETInFh/9oADAMBAAIRAxEAPwB6tFmSuW6BkRiSkh0ksMVRVnHenV1nh1aZc8oKnABAwhgMLGhD0cEgZZRbReOH4jhSQxBcVZhkSpNYoplYF+EoJBWlQxA8wQpQxV1ZwWZ6xGi/psnKcKxBgzDUMp23qaRLZiCGYOVPUsauxD/mjmQhkBLE4eUkNkNsnp2yyiKRaGJADB25iDlQBmzNezNBqpBJYAIDDFi1Ge/zb1j7aVOAWOWEhLF9x3/frFHCU4Q4LEsDm1fdnEQyZxSohwS4650Pm0FpwQxhctQqKYS2jPV2/jwIvVCGRjl40lhhOZoycJ3FT8iKvdQSJSqPjVkwzP8AdvXygBfeKqZhS5BqWIBYgO1RkQ4HzEFoppu+1gpVQAA8qXNBsSdRUMNo+3hLxHcfERoAKhXqG7wq3RbCpAGIEABITUts5NCSC5r7wUXaVKCgCyikthNGNQQezU694PNeCUuf4bn7p6bUbyy7RaFrTVbkCj08qttvAJSFLQoBTqNaN+JixfOvsYlW/hmXV39H1FdCfaHyMgsLal3/AAkt8/2PrHabSDUFh0y6fzpCbb5kyUFKC0kOWzDE/Emo2Sa9PWxYL2DAKUkkCoH3SzkO5FHNdW6xPlVZ0PWuemlMTu58i/eukUrJakiZKSDXHrmyk19yB5QvKvjxFqILYDlmKlnpqG96tHVntuFaJlTzjqGBDnLOpDRUt1FOhmJLUq4I37ebn1MdqtQJA/mnrCOL1JdmFHOjUqM6ZsP0izJvLGkEHJ6aUP8AmJ8quSG5dqAIr5daRCq0NjcE1BFfhO4G8LaLeXCics310H+Ir2698Jf73Xajew+UO1sMNqt4Wkpq4JDimT13/m0Sy7aMJDgANo9XciEWTfacdSQCS+7jX1YawQk3unxEsaAVca5BvYtG3sYZpChMIZRJSlwwDvQhifllHM+c82zvopff4GP7eUD7LbE0IVUUANBnT9PeOBaXXLGTE60qkufMt7xXG9jl6H7Pa8RIBpkCTWof5/KODNCnOqSAP1O+sLEq3lk4ScqdwM/IP7xek2lyRRsRdj+InTsI52jRufODOGCN9u1PPtA6yW6YtSlknwiQmXSnKWVMydiSEh9u0C74vImV4aP9oosDiolqqU27ZbvHcu8mCUUqWD7M+gbNv4IqculGCZbal6fsc4r/AFt2qO3y7D9oBWi3mqXGVHj1lvFLDMsHLs7QarcMCJzP1zfeKlpmEgEEO7FxqaU9jFJF4hq0fz6t5isQS7zokUrXy3g0Wwdl29KUsrV/bPMNoR2gHci8MlAORBdzs+nesQWu+QxCa5imjBj5fvEkpQ8JNQ4ADerxfnnGudzR2xWkJAAblBrpTWtakn1gD4JKAHYggBtnf+7ZRIu2sCMnerxBIteL4umfv+rRE+WlWnXeE5NUk7bDbcGPRbQt8gD5R6L/AK38AJZrUHANRoQKkCumjVbQj07tMxKsIWApFQFdVGiqNgX1djXQiA1320hwFYJpIIUl0kEDJ6a9tXekXrKwcDCqWAQpKgS+hS7A00ZmeCVxNtltdZaVMQsOQ4ccxd9i+755wYs8hISquIvmzE6NWsJt3LEyYTVklnw5ANWiQw0dt+8NUuZ4aEuQpQqGo4IY9BU/vG114dqdvnOsJD1GIOdGdjU5O0RyFuoF2AfPTOhp3r1jm8JrHCwycgDmYA/IPFWy1UcNSCKCrfdNKbkxGrH5E8hIBU4LbZnJy9c6wHvIKmrUuWoILFRVy4TkAxqSyqE6axMbQf8AZgPylRJSdCDUfFQDb5CJkLxI5gk1Du5BOQ7Fmy96iN5dDouXZMXJDTkDxFqBHKAAFCoZICXxF3eDtkTMUpC8NNw7PUkPlpHJlhKnSJfw1DUJ0caMQ/vFSbapiQpGIJCVOcLYehFKAs/lBsaZgjZZ7TKDlrQ08v0EWha3PiuQ1KMKk0GvT0gJYpeMFwcTB2rkXBc9f8xdmyzgKQHCkkpGedfUbw6qdurWQWA5jV2qOYDF3oDkximmylQwJSlKW+6WTXM7k55vE5kqKS5CVUZ6BSWLNTMZ/qNOJZWwCATk+GvzIja2B9ou5SOYJBANSE50BfCCdAamtS7xGizsh0DFsANdAO9RzbGC3iLFC7Dau1O2esURaFpW7pwIzJDk4gCgJYZOeusMupzQmQFYilYDEMkFCnrT5UY7GOUypo5UAvnhAcjowrkfeG1CVKX4oTNQCkBlDCGFXatKq9RHc8kqxJBSrldmCRkSxAr3O4h9GdF0SVhsaSAwclOo+KlWI26xTvKzTFYQCCjIKKpYxJJd2UulCa9DDhNnEh5qlFIDCr1cl1O4NdA37Bp9j8IpABwqLgoah2DDKppDsVbs6JnhzZS2VLWApRZQDgtUsoUfVukEpNnUlXwEhQBBoGNK983EMlrshISlTh1PhAJYioxFm3DnWKKLys2HOaJh5ShZRLcp/Bj5TV6FQrnDm+keQTPnTHRRVSK4SQC4AFNlEZbmCNnmqQs50GamBJyOetfeLSZqlLCRJtMsE0MyTjS5OKi5KlpANBVosqsUwKVLnIIoRQuFBXwLB6GjGvfODLO8bbyCkTFgj8IDsMiCHz/bUR0u0YU4k6Zl9c+/Z8o+TLsXLScS0gBizKy6UboBXIax9sVmRNBQlRUBykgZA5PqDk9Kt6RTeOIf/ERNUVTG0ADfdGRrr/aOLXaGUFFqFkioajH2YQNvS7J0ol0LISTzBOJyC2YOVMy0C5dtKzREwqYF1AakuaVivG1dM8+2kpAAxEKq5zBFOkfLttCCglaxQsEkHFhpiOWTHvn3hcs15hKSVCoOTVyJ1bY+kRi8wrJ0kH4TXOtG6Q5YOjGu8sU0DmCcnJyaoJ8mr/aKxvFIU6sJL5dANd/8QItKZhl0SS5YYdXOjOf2gUuzzgFPKWkakpO7RvHRcN8q1AzcMsuk1cD8R1221g3LtHMxJbMMC1GIy1ce0I/DCJgnDGlY1LggMCGHrFm7b4WlRUsOhLmlKEl6e0PLj/lPRztSQpCXJD7EOBppnEKVMKhgzAeznQQKnW5S0hASWNUnLu+Ve0VlheAkYnBHWiQfP9o5yEXmWxIo9RQnf+PHoTZ16TVfDL8Rs1EU8hRhHorKNhosl1YUkkhK6YDiTgBBcguPSuZyi3NnL8V3kgqxCqTg5g6qAGjs2x70SOG70tNnmIRaUrCFHDzdA+lDD+LnQsFCFLCJhCiUrYbihB1o0ej+XX+XFDLnFCcRBQnEygN9KOc2826QWu6fiwhq/DTKtQ+ueflAifYlpmqQ4Uh3cAJyycDMgvtoX0gXf3EKJAUhPMvMgUAP5j/PKOX8r9r43xNl9TUkJ8NQUdXpvvuc+wilZFFBUpQHM7KdyGBAG1aE0dgTRoytXEFpmLA5SSWSnDmdA5OL3jWLHLCZaULzLP0G77vFfxmdHyFJigsuoDGpLDckOUVKsRyPbERtFX62nCASqmyacxxVxUzDeR1MeRMWUhpZyCXypq2KnVx+tPtvv2VZQgz5ZSmY7FLKI3/nbvHCcLejF1sSQknmzINCKhmINaN2iFSAWGJmOR0yp1gHP4ssymTKwGrusKcbuAK9nET3feBmTCPFSQz4UyCABl8RWT0ybOOn8L+tsE7CAgBQUQA4qNqVJ+TZNHK+ILKGQVBLBqJyq/8AHhL42v5UtXgyyyh8R/C4cAdaxn1stMxMwoUtWMVLLcAs+YJH7Rc+LjPY8r9P0BbZ4wBWJJQohiMncHXrX5OYjl2hJdQZtQxAd2qSc8vPaFzgSfjsJ8WoXhIB6lv3hguuYEuMCnJwpVXC4BzLMxb+GHl8E+lTl+oLRLT4TKxJ1bWtD2Jbq0KN58SWtCvqyJMzAksVJStJKqOAtIAIfIlqw637OkyUD61bxZsTt4aUgls2CkrUesCLrXZz9tLvSfaUJLFBwCrOyvsgQGrRmh4/HON9pvYHctqM1QWqVMUqgdc+cojyx0yeGyyz5ixzIKQC4ASQTsAa+vnC9fP0iCUs+HgSMnNVFt3IfuI6uriaVbSEzMSVaLlTZiK7HCtvWKs3pjBap0x8QYjJgAkgiuRGWVe/eIDNWzMMRoeUFhoXp2fLOkUhbVyV+GsnCfhUVLU4GbFTkGtQ+2ecXptuDqSn4iS+7PRzTCGamb7Rx5fDfpkJM1LYVIBxfCQwFQS5LguXO9IGX9dCLUh5ilpWGGJQxFJACcizgvizer7QTkTZdCtSRtQ5sx5mzzpV3MFZbYXCuVtDTuzU7mKnw39DP5PCs2RMIlT0llVJUUEJwuCUs1TShOUM93FSEpxB3qauX2BD9jWkXZthBOJPKohgUsAdRXSuoINepiRUxkgzUkAKwjFtXAXo5Ao79Wg5zlPbR8k2khRSUsHL+W+jP/KRfKEDUlRFd/IiKv1kqAGCgyDuKljRsOr57xFLyASn4knJKiAWyPKaZaa0jnOTrOQkgAOxAJqaivX03iObZAQzBsuuv8qIryytqiWHfQuMmYvn3GsR/WudSSFAvhSynSCDu9D91ugyh0+StabhSklYAUcBcA8xALmmJmrnheK6rukqThNmBCWwghsLEtWlc3zeDsskrxM4SGoUltKNzDqP2j5bEI+EzEJL1xEJ66l/SL1s1QwVGFh1UFCgdgGAePs5xkmYolI+B9etPf0jtdkmBYLJVLLBJxJoT0wt2Z49YzMllifEyYJSoA1AOT70f9YnxappclAFUIJKWKlgYiAXYlw4cAwt2u/bvQpaVICJiFFBASQksWPMAr3ENc62oKcK0qD6hwfXMFqwiXv9H6VKXMTalFJJJMzCkuTmVs2709IvjBZ+JEcRyZhCQmyYQSz2hYNXeng6uYMKlSJmFaMK1AscOJk4hVjRxplr5Ql3dfNjkIVJ+qSDNSSBaJkoTyWJDlJUkV/Kw6RZkcSKFEWqwNsqxzZflyD9Yvxn057YZrVPkyeVWBDuQCtKKbs2UegbPum7rYEzLTMV4gDHwFLEtnowWlx/M49G/nP0+UZVYrFOXakomhePEysbuAHd3jXZN4hCwgUKUEu+TmnyyjiTealBlpTNAZnDkNs9R5RQtF3pnKWqQspmKGSzylmyOadtRHbMmRzHEkqs5MpQMwpcOdW3NM99YUP/AC2oAKnunEaAEEls3NdxAGdaZ8lakLxS1PVOL3cUL5uIsXnf8whCQSyE4fNyVHzJibZ7pN112KVKIVLlISv8YSFKY58ynMMcuYCOYJJIzYP6pb3MZZZZttVzIE0jcS3HqzQURbbbJQZkwcqdJicJPagEbSar7s9oUnFImpSU5JWl0ltAtJCg5756QWvCxJtEj6up1UxYhmFsGKSUltnYuCaQpXdxSmcQhQwKNGNQex3huu60iWzs1XOoLU7jP+VJ02FocBSmJ8WahWY5kFID/wDDBI9IK8MS5FlWrDaPHKmSxKKNoAn9oh4u4AtNsWqYLajwSfs5WBWEDRyl3UdSRnCDbvo2t0o/7ATRvKUlX/SWX/0xmNPEPCxmz12hKgQpeIpL8oCRRhUqBGntC5dfB6p8wkIVKs7nFNUCHD5ISpiSd2Ye0Hvo/tE4qmSJmIploxAqBxIIUAEF6sQSQDk1GDxc+kCyWta5SZJWpK0HElJDApIDuTqDk+hjf+047t19ypYTKllpcvUa4QyR2HvA+zcbqmTJKziCJZIZwRVmUA2bCuerRUung4lKjPOIscMtCiHIehWzZ7PEMrhKYma6pU1ErNhzZZAKH8aJnPa2DX0hXAu2rRbLM0wqSiWtCSHSz4Vp3TWu2epayrheZKsgkyQgrb7ygAVFnKt223bQRzJvJEoBFEJT9wBgM9Pdzm8ErovtM1WFCVFsyAGHc0AppFMSbs+jG0zZx+sKCEfEVpKZhVWqUsaGruRqKHKLNz8F2myWgrOEyQoALQpJxczpdIViSpg5BG9Y08gBIJLvkPZ9xX+UipekpGHxVDmSPiIqAKpJOeF6EHybVvGMqoXixyypCVKBAxoxh68wBIB6VeF6+rrn2ZGNKBOlg1modgSWeYn4k96jPmgYL2xOSc83qN69f40Fbs4hmINFF+rexOmjF/KDWDFW7FUFi2HP0/x6CCN229aWrl5hh0+bZbRbtvD8u0J8WUj6sv7zJ+zXiLkmWTynqKF8tQWu64ZCEhgqeWzKgE+jj0q0UMUpYlzVBUlf1aadM5S9TiQMn3SzPVJguJKlpadLTLW2EqTzO1MSFipT0oRqMolky5Shh8KVhJqlMsuCD+KhCgdaGBdpts2yTQklS5a6pSupbIjclPQv3iefHYqXsYkkJzKywGZSzejt0MXJUrGwCG2dNKMKOWHaAVtvlXhCbZ0eMgMFywtlpqzjF8QcsWLjUax8svEIIGNBkHUGYlX/AGKOu8c58X6q8xRcs4iCluXNBAAw1NPujPrQ5x9TZsWa8QI5eQMQ9A74T6A10jqw3pLXmpJGhBrQivvFxYHwqAYVFSAxodw4ieXx52eN0t8QX7JsqR4iQZhcpSkAE9cqDR8yRrCFb+LZloVhMuUEE5FAV5Eq/Ro5+kxeG2zHIbChm2wgsPN4TPrwdgzvR3PtHTjJEc7dxo1hvBaiHmFm+6MumSoa7DPLuCsdqfqPlCLdfDNompC0WoMcsMuYgZ7zUJJHUAwXsXBrj7e3TmzwSSO1VFLO4Ay2i+/pJxTbVFjjUX3Dj2Sr57RIqyInowqQVpNSlBpTUDFytTXLaEPi2xmzWcT7DabQMBHiBawsFJYYg6KEFnG3vb+jnjSbaZ5kTwlSigqTMAb4SHSsZHOJ5XrtUWbw4AsJXnOlDXApLPvzJVn0ihP+jKV9y1TQN1y0n1Awmh1h2WhaVFPiIXLUT/tAUrQ7E4SBUPkk79IhXZDio6nNDiz03Hoaxztrp4wu3b9H4Qn/AOonLB/CEpAbNuU/OPQz2ZBIIONLH8SSD2r849Gyo/yQpdxJQtATa1rQTVKkgFtAFYjq2mUE+JLZKslmTN8LFUJLByCR94nIUpvFLjy9ECeiVLAC5QdZCcLlYDd6fOBkjiVbBKgFBmLh3BzCg7Hzjta5xRs/G0gqCptjBIoFMkkA7ON4A4pKlcqlAPTENNP48M83h6xz3WMUlR0lqGD/AEqBbyUO0U5vAaz8E9Ch+ZJHyKomtj5ddu8LAmYZpkgv9jMCFMcw5BDPVqd4fP8AzTYpkpclKglKkYVCYlTqBDKClEMSd3gTwlcS7MlYmqRNByRhDDd1LYt0aKiLps4tiZS3CSkTDhXy1JGAclBTQiMvAC9rrs0lP2dqM5dWwhk+dP1HnElkvmcuQJZL4FMDqQ1AezxpN7SLHZpHipsyVpcAhEoKNQakkFk0zMZLet9hcwrShMtJ+6hICQNKBvMxp0ORnue/lSxhV8BopCg6T0beCqVg89ntU2zqzwTHnST0r9ohz1I6QD4euedagCJZShvjUMx+UZn/ALeohysFxWezVUvErV2URXQfCPQxWN/1e4fvO2rKZdokS5qCHE6TMBR/oWy055ADvrBG9pUtHiTVTVjJwahshhDPqwfJ86xUF5DEmuADJg6sg5Zx33iZZTMlLQtj4gyTUuk0JOXag0zhvGWYJywi3/xdNPJKGFO5FS2vXP8AmcLEu8Jjv4jl94LXvwzaZyykGVJlgkArmDEttWRiIGwLUzirL+j6YK/WZB1++BTrhiJxJmuS3otY8C0jFs4JZsiDmNjWCK5HggBNJb0YMEtoQKPq+vrAG6OHrTKmIWQmYEqDqlqCqPQlNFP5Q0W11FSCBzBq/ibl/Fq3rFemcyrypno7k7B39BCvxTxaVKTLs0x1JLrVmMvhyq5dx0hFvTiCfPoThQT8IDev80iS5rOC5NEJd91Fsh+5yg91qMS5a5815Mvw0gDESrkB1zAYHRAdu0Nd3YJLYBjWM1lqFvujTvU9YV5N4uyQMKRkke5rr1i/ZpxNKHVqNXJ3zhzBDnY1rWCXxMxBLMBR6CsXPrgwhzifRQ5Q+RYgHpXaF27reoKEtKFTVlJ5EAeROiR1Jju1XLNWP/VWnw0s3hyBVhliWSz9g0bSsXjxNIkk4pmIn7soFqasCWcHdjFK0cRSLUnwkylioUC6dMwoAlgUuPTKKKuG7rSWWu0q7zQ3omUIKXHcd3JfwJs0KUa41pXlp8KVARtrBtqmKVQPlypTWmv+TCxbrUkDCqcgNQJMwFt/hcCvWDX0i3Ta0JKpacdmYYlSjU/8QfEE9BTMkwkG5poQFqQoA0+GgLO3oxGhicrCdkvWfIUV2eaUlmJQoKp1FR6w78IfSEVqEm0Zk0OVc6NlWrRlUizHGwVgP4tB36RftFmUCtKhhmylMoDL8qgdj06bxhuU08c2mzTbZinSpwUlCUYAUpSpiWXiDuCDo2WekU7t4h8JhJlolNkUJ5s6Opyo+sRW1ZtNi8Q/7WzkAnUyyWI8iQrpXeFxM3ctG6jXb20OTeS1spSjX8VQaEaB8i3WC9kWFAPzOXGoBYl3LnIGtIyxF8lJ5HJ3MHLBektaWtCp7/8AtzUpTWvwmWrc6w+THe+7ys4s81E2alIXLUCHBLsQndRqA2X7ScF3ELKEYUpVaJpZ17BJJH5U0Hm1YA3UbBLOPwlTFaGatCm7MgDzzhmkXrJWQsqUDocQdu5EbdY6TyKBx1AUadiPOAHEt5pkoSgE45kxKASxPNUqBGw9yMo4st4ynASs9y3rCB9Jt9E2tEtBGGSAQRljUEqOW1Pbznx71fl01m6i8pJH8aPQt8IcWy1yXfuNjqPWPsXOTl0zHidSl2yYoO7gd+UBtouruecCcKPECc1ISS2b0zzGjwxWPhCSoJnzZsxUxZC2QyUpBPKCFJKi47eUHl2SYjCUOsPXAyVAaUUpmelHzyETzlk6hk/We2e0gUqk77fIwRkW9h8Xuf1/zDfbLNNXSZYkLI1mlGR3A2fQmKUzgYzDjVhkD/dyx7hSlke0ctrrIAT71Lcy39SflWK99Ypc1BBLkPVIbl5SlwXJBFdn3h/sHDNmkkkysS8kqU6iKUOElgTXIDSJ7fw1JtSUCoCQWalVqJUS4BBBIJBO3WNOXZvHoq3Jec1R5SzCpKmSPPPyYxNeN6WHE8yVInTQXxGUhy26mf1J7RzfXBM+UEpkzBNSokqFEBOTO669+kC5fAk8q5psqWd6rPs3zjtHO6ITeJZk3lxYEUGEHpkwqaH/ADlHVmnEakEVfNRah/p707GOJfAc6XLVME6WrC9MJSVdAok/p5ZwrK4gSklLHECeUA0IoXObvT94rUnGVaw3T8ubjLEfvDoDHUy2qIAxMitHYFvxEVUYRZd+rIyoMkZ59qa6RBarynnNEzD0QoD5RtZoKbUjLEgZfCAK5Bjn6xcss+WTSYD3LiFDhLhW0WrnWoyZb7OtTZ0flozYnzyh4vDg+SmVhkqWmYPvqWSHzZQybs3nGlVieSpJ/CerMp2LsxbbOOjOyxAq2xHmDbL6bRns68p1nUQsVGeE5dzBW7eJkTGCqPnp5/4g8mwp8TcPrkTWYmUonDMA0eoOygMx5hxFBcygSmgG36w+cQW1BnSEKUPCmgpWoj4RN+zTM/8AxuVg7Axm9sJQpaCQcKiHGRYs46HMQaFqXMzLwY4esEy0rZLplAstY/7U7qb0hfuaQZ01KWxAqDh2cPk+neNnuu60ypaUS04UjIZ9SSdSTrG3TI7u4ps6PDkywgHMj4lEaqV94tqcukK3EHEshBIKzMVqmWxY7FZcU/KD3iLj+/Cgmzyi3+8I9kwlWG6lzVAanJ/5l1+cDVYtXEYJP2SyP+Mr/HtHxF5y1EYSpCvzkGvRQAbzEXeJLhTIlyihKxzMpRcY+V8shXTrWF+dZy1YZorT+D+JF4hKmknQE67pPkYYr9sMvBiMtBlKASWCUsakFwAM6h9e8ZrwykzJaFfelLCC2obHLJ6sFpfYCNVlJ8STMlCYU4klIUHdJZkkHoYoxl19cEzB9pZleMn8JZMwdg+Ffkx6QMsjrnJCiStclaVoIqgS5boB6hSBTNiHizdPHEyUsotKCSkkFaGCgQWOJHwLY9j1h9kybPbGtEvB4y0FCZqaBYLOFDRVGY1DnMRG62Qp8MWcY5iFuZa0lKkjUFLK821ileHD1mVNV4CjKksAHeYsluYvkBsH+cELeldllzipJEwgoSn8yuUD3fsIpWa6LXhBTJlzafAiYgqH/KWJ/wCV4RVUcFofktQG3iSiPcE/KPto4RtSay0CcneSsKp/SWX7RZst8YTgWChYzSoFJHcUb0hlu+1pNUltyM8ndwAddQRGyBmyp5QcKsSVA1CgxHQgsYI2S8kA8y6/0/8A9Rqsi3AkGbLlzXAqoJKmFWCmYgEZU2aObTc9lMvDhaWpw+FKmdJDORiFa1eogsv0qYTbs4ikooZoHXCf/wBxCXf18GfNmKcFKphXlXIJGpphApFy9OD50qbgMyUUM4mmYEpIPRTKfoAdI7s/DMp8K7ah/wD25SlDLclEbsUEk2paXwqUH/CWj0NUrhKztW1LP/IlPsVmPQ5UtKmzlKUQQz0DZfPRtos+JhS2j0fYfL2inYGLqdx0IO1escWma/Mk0dtKfIiveOoGLHaVsrLA/wASy4SwDtqT2rEoti1MwBbLOurvUZGBdgS9SCxpTM56ZamvaJbwtlowhFmkEn8UxYly0jcknEeyQdI4XjLdrt5YJqtagMUxaQU15c/ctC3e/HMmU4SoFWuajlroIFzuGJ004rdbUJFfs5IJG9MWEeqTF+xXZYpBHhyQohvtJnMRpiD0T3ADRs/BtvsOsV42+2n7CSQl/jmnCgeZoeyXPSGq7bGJIxWiYJ00NSWgJSDUZ5nZyYoTL1WtnPR6sDo5Oja7d45s81kl9t2GEuSHzbUNlXrCy/br0VMDOwFABkk1q+vnvCHfNmsiZy5hGNa2JS5CHAYksylOa6CLN63xylQydkbqIp4ih0yHlCZarTnmTqf3MbQOJvfw6ICEDZIAz/msSy+I5g++fI7doTJlqAOf6x3LtCVFn+Y/tG1talc3Ey3ot3LkHp3/AJSG2wXqlY52rrvrWMWss7AXc5Z9D/aG65r3YjyGmgy7RWn2KcY3BNmzkqkAEsQtyBkwSfMOPKB1v+j+bhkqs7FRR9riWwxu4waMzjTIbmGmba1TJfKOZPwEnP8AIf30hPTxgUKVixBT1oMxuM6GjQWQBV8cPWuWkmZJWw+8GUKdUk+8KU8FRrnGuXZxmlRAJ27vn6dovXhdNktpxFIEz8aeUq6H8XnXrBjM74GsiRapbEk4STRhiNKdnz3jaDJwoKtg/wAzGequL6lOlrCwoLdIzDKFWINdo1C7iJssEVBGXfMfOMYwi9rOtX2ys5q1MSdqqPYOBEtyXRMnLCEvzZ7ADU9B+0aQi7BKX4akhghkkjMY1P5kM47RXtCpdjta0y6A4S2zpBbsCXA/aGCwfu/guQqXLTMKp/hu3iuwKmxMl2alHdonFyWVAb6pI7eClRz/AKYt3TeyThGLOj/zWEr6U+J58mcJEolCcAViH38T12YZV2itxjPMu2yoBCbEEOXJl2cpqHAJwpFWJr1MVZs2SHSg4a6kg+9fKMQtF/2l38VY7Fols/GlsRTxlKGyyVD0USn2g8mNHE30cqnTZk+zzkPMUV+GsEAFRcgLD07gQu3QbXdc4CfKmJkLI8Rg6WBotKg6cScwQemsEbs+kBiBOkgfnkHAe5QXQo+Qh+uHiOXPB8NYmhuZLMsjV5R+IN+EqHSNkqdUeMboNtswWms+SQQ3/wBxIBIb+pKnD6kDeFW5J3KFYnLUHl6+7Rqd2JkGsoBAKQkABgAHwjDo2VOlIzPjK4Z9ntM1cuXikrOMBLE1SCrkzUAomoB8mjZihefakT0hFpQmakBhjDlNdFhlp8iIE2vhNnXYJ5Qr/cTlApL5BEwsB2V/qgdYL4QSKsf5TpBtFoGEFJen6eh8oAEWa+5kmYZNqlqkzHriHKqrncENrXSsN0m2uKnRlByXHfWtHzSW0ikm3oVL8OchEyX/ALuYHSM6jVJ6hu8VZd0BAxWValpDlMiaRjBb4ULolY0AOFXeNNjYRbcvDMWkqcpUQSaksSATEUmeH/WKEmROVN8IIWZqlEYMJxFRzGFneDFt4XtkpGNclQT940YHY4Sfdo0qbFiy21OFipXt+0egGEKGYL9I9DoxtInYUcpzoRlV4A3xe4lAFsRdgDQ10fZvlEl42rCWOGmgJDdg1DCjfV54nlO4BBOT4gCM6mgJGcNp9Gb/AM6TCkBhTdzloK0iNPFE1SSMTdqADelYUpK8jvEgnMQf2jmsySLWS5ckkv00cesX/GUQA9MqVNDkdBCwm8GoQB5v/N4+zOIUpDDTKv8AKQ6xrs0xyM/Ou9dqP7xxb57owOK0OtKj0MZ/bOIphokkaipjQrBIQJKApLkAJJo5Le1YLTAqdZEqI8SiQNGFBsIQb2tuNZCBhQCWAOfUnWHPia2gSiBRzgFS7an0hFCNfSAVbuaxoWohbuA7DXfrDObcmRLKkpSDkEgAVNPMa7wp2QrTzpBzZ6s+zxJNnKUOYk7Ro30ns9uJWSsuFGvR9e3SDl3zMKwNvlCkTB+75jiWrdLHumn6RTRo1itHLTPT/D/IQn8d2YJmpnJFJo5uig3zHuDBqyzeUfwdd4qcVDHZQXcpL9mLEeiod6NKVkTMKStKVKSj4iATh6lsu8M/DnEJSQFHsf5r1gDwws+LhH3gQzgO1daGj0i3fl3eCoLSU4VEghP3SMhQBn6dYEtSXLl2uSQvpUZpIyWNiNd6iKFx8RKkTFSZlFJLEfi2UnuKt1gTwfehKQ56Gv8AMx7xQ+keWyUTmZST4ayNRnLJPZx6RquVrSZ8i0DmUBn/ANTOemUZDxPeB+tTVO7LID/hQcKfYCFix8UT0ZLKv6ji+dR5R9m2/Hz0dTk9CTXyeNKnlTNdvEKkGhcHf5w8S7TZLwlJl2lOIp+FYITMQ/4VGhFMj7xjWOrih9ou2e8SGrhPdu1f39YqiU8Xt9FinJs00TEN984VjunA3uIUb04DtUoEmXiH5Kn/AE5+0Hbq4unSggFZKRk5J1ILH9QYcrp4qRNDLFX1D9e+2caRmETpBGkes05ctQUhRSpJcEFiDuCKvG8Xhw9YLacS04Vn70tYSS+4NFdHB6QItH0QyFOZVrmI/rlhYHoURsbEX0ccVm2TPBmhItGF0ryE1tFDLG33h6Rptps8qYgJmJJSr8rgHq7h/KELhX6LRZbVLtBtfieEcQQmXgc6OTMVTVmq0aQuYX5aau8aNGGcc3bJs08ony1OsY5M6S2GakHmBxPhWNQcQybC4hSst8lHKajc0/t5RvvEN0Wa3eFKmurwVmacLAlwUkE6AkhR3wiIJl03dISf/T2Z8sHhoWVdyQSakOTvE4WUWW9ELSzl/wCaxfRaGBduze/94U+PAmXeE9MpCZaAUkIQGSkmWglgMqk5bxXsd/kfG5EGs0/h60o+sBa28QoMsTD8YCmID5qDChzFRlDlZJSTLMogYquDkoEZdQYwyffSlkqlUMpPihRcHEFBz1ocJ3Bhls3Hq5WATElUtYC0KNeU5irVSeUkHTzipe2I18zleNMCpZlEKP2TNg/Kxyj0aZaOI7DaiFzpUiYoUxTGC20BKwVHo5pHorUlK3XhglkhRfL4nrpnWFpJO7x1a5xVq4GXfeKyJtWMRrYshahkY6ExZ19o5Sp4lSIMLlYJ1ilNBEX5k0AVirMQTUAtvAUdgBM2W/40/wDcI1iST4LgD4i/cjOMsscspWlR0IPoXjUrPNHgOzsse4LRjPRK4uUwlj+s+YIER8O2Wy+GZtpWospkyk5qyLnppp3glxrYnkpmAfAqv9MwO/8ArDQr2WWVJAAJalBvlG5txva/f94CavkTglpDS5YySMzR2cqcn+0D5wyHSOrZY5iA60KS+WIEP2epj4s5RuEHJTm6weukciOj+5/vAZUoqUwzJHvDTKk8wToGD0yAAP6Q0QflJ5Uppk5fJmb9Yr38cNmPVK89BygUi/d9cZBqeUMHd2oKgaiKHG6kpliW2mH3dRPUsTCqkWx2zw5gW+XQHQtnBW3cSeMPDYsTQk5Zf39YBzLEc01ia7rCTMSCCNfQE/pB2nTbwpMOLPNvb/MWfpAt+JJlJNMIUqjc1CA+rD5xb4fuhYSFBBfDmaDQ5ntAe+rpmY1CYoAnNnPxVoaCKzW3IU7FZcRr8I9+kEinT0AHtFr6slA5Sfb/ADEQmYFYks+j6esM4p1UnpUhSkLDEUIO/wC8c49PY/pEa5RclyXzcvHCyRm475esBW5c8pyLOcjUP1GR8xBuw3zhDKScw5SfLVx6NC5Kmfw1HkdItSVVIBauYjMc7PfoDHFhU+F6jqMgWr7Qw2K/VOFVpT40mo6BTsX1EZgjIEkF8ixDt5M46l4P3MhZQcIURmcKnoB3L70D0jHWhWS95+Acy3ZjRWYY/pHdovKapPOsprVzlTZ8W2QhYsU1lVMzLNk96unUavFqbeClsknlGQJCjs34WoD+9Y2qH5NkE2WQieqWs1xJZ8LFsSQcQTmcVKjpAxNxTbO8xf2qQHKpbqJbMkfFk1A+lY9b+FJE9YnybZNs05k8x5kOzflIo+SoKXVJvGQsCf4drlFh4khQTNTuooWAFvrV+ukAY/8ASDPP1uYjCElJ+0IzUtQxEE/lfAAKcr6wrYTH6nn3FZ5yZ0ubJllMxvEUE4SthyqehcaHMNCbN+jKySkOlK1n8allz5BgPSCxsZZw1ZHny0KIAmBSFOaMtCgAf+ZoZp/Bc20hIQoJq7qFGIAJYdh5g7xT4hu1NkmJmJJpVINajYxpPCd5oWk1HOkYS+VBQ9DnGgwmyfotSB9ra2VslAb3VHo44y44nyLUuRIloSJVCVoxKUSAXJNWrSPQ42T9K8i4ZngicpvDUM3AGbCppo9dIiN3UDhHmpJ/+UbNYglX5QnJzizZwSzDszDvEa+H7PNCsUgBy48NgfYDX+zvHLydLwYp/wCEkk1A6A+20SS7qIBKkrbQuw9WjZVcIWMv9kphSi6ZZs/xRNIuCyIS6ZDkZjESdnJUdDXON5t4Mks1yLX/ALOUT2SVF+9T6NB+wfR/OWXmtLGpPMrL8I6dY0mzkNhSClOGqQMIooaJGFnJGb1zhT4pvyalapKThAISVM6shkaYRoTq0G6rxk9qF58PWCzgBapmN6tVTgVDAEAE9swHiC4bQlYVLZgSw1arpc9KCF60KKi7k5Nv3LuTvEVgvAyJmLTWnoesMmJ3TgpAU8tQdKuQpNKKNR5GoPfeFWfKXY5oLjAr4Z0tLUzH/MDmkgP2rDSpYmtMQoAlsWxH4vQF4+FKFpINH+IKGJJ2p+8dPY9Vn96mYuYpUxWJSq4twcm6dNMoqypZLAAk7Q9TrqkvhUEs7MkqYe9PKKxRLQfs5YT1ap9XPvBJgvYXYrD4POpsZDAZ4R+8WJRdz2HrkPOOp5xlywHoIiTPA/h9239oWMFiXgCQ7NzEsxHnn1psMoVOJbaZs01LCtS+eVf6Wgm0ybiEkBgzqVQE/hBr6dBDHwPwOCROtDKrypLKSKOFqD8znIZUcvB7Yu8OcHT57KI8NBDuoVI0ITsdCWB6xodz8KypFcLqbMlz66eQhtSAEaMOgdR/g7CM84045EomVZ8K5gJStf3E9AR8ZfPIUasWMH7VOlywXWA2706vlGe8Y3/Z1LBlKxsGdti4yca76QoXlek2cp5q1K6aDsMooTDG0UQmX1+X+escpvkf7sfzzgXgO0e8I/wiN5VOG/hmSm1zkyZTJnKfADQHCkkh+wNI0GzcJSEJQZkp8adVMBR6DMMSHf2hO+h27D9bNrUDgsyFHKilzEmWlL7jFi6MI01MwzFl+VIFFP0bLZt8yekVuwyRn/0g8FIlSPrdmBSE1moBJDE4cSXchizjYvRoz2VNJDmP0FNPjImyM0qSZY2OJJFfP3jA5FmJKUtXJuuvvE2F9FocAFNBsA/rrFqz2tQoCoV6+me0FJXD83C4lqZtaO2wOdYjVYSDhwsdmY5xsTqsb1mPgxKqX/bPoYP3KsZqcl6qcuMtR8jSE+1TQZii9MTA/wBIYQSuq88H3m2LOM82cH30aJU0iwzCAClYUnrqXzxJowofhyeLvjqDFKW5h8Jz1YYS5DVyhSsl5jPlNSMSFMrzPKo+T0i8L5SA6iemJOxzBYHqKxRMg4jmS8LroyQQpNc6moBqNY4tfHBkoE2eQUYgg4XqSDqCdj6QFk3jjDhTDTMGmwem/lFu87qRabOlEwmigoKSfhABAISXJz9HaDlyyHjNZtxZf/1ueqbzAEnCkl8KdA/aK9zcQzbOeU4k/hJ+R0iC8bvUk6k9Qz+5+cDCYLy0WHTiG/k2zw1FAdKSHUlOI1ycgkgNTLM0j0A7tmAJqHyj0V5I1vNnbCUlScR2yboc1VbQRclWcYcldHB9OlPnlHCZQUEE66d3GZrrqXi7aCUYWJ5jhroPkfN489epTs6R8IIppmz6UALljRt4nXOTLDrokahx3YZ9y0c2KZiRLUfvJBYUSOwFNIiXzBClAOcPYBQcgDJv5m8FD6mcpyUsQQ4OaQNSlVf17CKF6XLLnVmoLmgUCyhs/wCjgiCE6zpQAlHKMelKqIGJsgobhti4JEczak1L1PmKh/OJVeyJePBSwT4SwrUA0U2z5e4hVvS5pkqi0EeXVs8nBEbIqWHY15jm2h9I4SzkYQ2F8u3sdo3nY52T6YZY7fMkEgOUGjHrBuw3pKVXHh/L5UqOvSNPvnhSyzUVlBKjXEih/Y+YjEb3sSULID0JEdePPXOXTOq0od8QPnn55xXXbJeQdZG1B6kQBlWEeGlWJblKjmKYXbSGT6Lbql2i1EThjTLlqWEn4SRli3HSK0xBZ7unT28OStad0pIS/wDUaH1g1YeB7VMoUoRuVcx9v3EahdspJqQKCgag6AZADaDKkw4qM6Vw4bNLBKkpSCBhbMk5Z5n94OXdk2+382hW4+vCYbX4ZVyoICR3SCT3eLfDl5LJSC2T+z/OKnQq7xzalosSjLNSGJGaQogKJ25dRGNKsS1fChSuiUk/IRvRmkv1oXqCC7uDQ+cA70sQKVMpSHDOhgw2FCB5RViWNW+xIlA+Kv7TSUhiR/WrJPbOBBmE5BhGkngqzqUxVMrUnEl3/wBMGbP9HtiQkKKVrP5ln/4tE4lkdns6sQYEl6Ud/LWNF4X4YnK8BayqTLSFBaFoJUoKWosJZYhwQcSmAYGuUNF23VJlk+HLSj+kV/1fF7wVsaQkAgVIUa1qkEg+ojeJkWbJIQEYEyhKlAkhAZi4qssKqLV7QPvdafhklgKE5v8AyvejZxXvC2rKiCaAkeQWG+cU5c4pUSM0LCR2xJFfJXsk5iKUM3VKwAO+J3VqCFDlPyLioroYWZF1S7PMWtCAVqWogqDmqiWGwalBDFLFVdCR7E/rAW1XgoTFy8KCA+Yc1LjM6PQ5ikSy3OQPiKMJLuXBzYYiApiS4q2eeUUbTJnKSUyQTNUMKSaBBNAtR+6E5vqQwzjuTNKwSTVnpuFEfIZ5wWupLS3GajUmpzZq6RgTru+jmVLS89ZmkHTlQPdz/KRbtvC9lWgoRKShWE86XBCshlnzUIOzEBwQx2ucVZ5OsNuELCQ/dJIPftA+csgPsCruQl3PcisGHGRFZGQI7OMols16ql1Smu8c7lz6x9s8oFYHUCJtxj7wtZV2hCZ8xYSkqIwiU5La43oHcZQ7+ClWhSo6JrXQ9e59YhsMoSpaZaCQlAwitWIxF+pJi7IRjmS0EljqKHIl/YR57byrtxmQmcQ8GCcccnkVVwojm1cGgKj0oXjOrwuObLUUzZS0KGZYkeSg4zjarLajjwsGI/U/NokvpeCViFSEvV2NHrWtYucr6HLhLWF2ZLCPQQ4qtxmTXKUJIcciQl9atma5x6O89OF4dv/Z">
            <a:hlinkClick r:id="rId3"/>
          </p:cNvPr>
          <p:cNvSpPr>
            <a:spLocks noChangeAspect="1" noChangeArrowheads="1"/>
          </p:cNvSpPr>
          <p:nvPr/>
        </p:nvSpPr>
        <p:spPr bwMode="auto">
          <a:xfrm>
            <a:off x="755576" y="476910"/>
            <a:ext cx="7771442" cy="91056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r>
              <a:rPr lang="tr-TR" sz="3600" b="1" dirty="0" smtClean="0">
                <a:solidFill>
                  <a:srgbClr val="002060"/>
                </a:solidFill>
                <a:latin typeface="Calibri" pitchFamily="34" charset="0"/>
              </a:rPr>
              <a:t>HEDEFLENEN</a:t>
            </a:r>
          </a:p>
          <a:p>
            <a:pPr algn="ctr"/>
            <a:r>
              <a:rPr lang="tr-TR" sz="3600" b="1" dirty="0" smtClean="0">
                <a:solidFill>
                  <a:srgbClr val="002060"/>
                </a:solidFill>
                <a:latin typeface="Calibri" pitchFamily="34" charset="0"/>
              </a:rPr>
              <a:t>ATIK YÖNETİMİ HİYERARŞİSİ</a:t>
            </a:r>
            <a:endParaRPr lang="tr-TR" sz="3600" b="1" dirty="0">
              <a:solidFill>
                <a:srgbClr val="002060"/>
              </a:solidFill>
              <a:latin typeface="Calibri" pitchFamily="34" charset="0"/>
            </a:endParaRPr>
          </a:p>
        </p:txBody>
      </p:sp>
    </p:spTree>
    <p:extLst>
      <p:ext uri="{BB962C8B-B14F-4D97-AF65-F5344CB8AC3E}">
        <p14:creationId xmlns:p14="http://schemas.microsoft.com/office/powerpoint/2010/main" val="350910811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755576" y="908720"/>
            <a:ext cx="7416824" cy="792088"/>
          </a:xfrm>
        </p:spPr>
        <p:txBody>
          <a:bodyPr>
            <a:noAutofit/>
          </a:bodyPr>
          <a:lstStyle/>
          <a:p>
            <a:pPr algn="ctr"/>
            <a:r>
              <a:rPr lang="tr-TR" b="1" dirty="0" smtClean="0">
                <a:solidFill>
                  <a:srgbClr val="002060"/>
                </a:solidFill>
                <a:latin typeface="Calibri" pitchFamily="34" charset="0"/>
              </a:rPr>
              <a:t>Atık Yönetimi</a:t>
            </a:r>
            <a:endParaRPr lang="tr-TR" b="1" dirty="0">
              <a:solidFill>
                <a:srgbClr val="002060"/>
              </a:solidFill>
              <a:latin typeface="Calibri" pitchFamily="34" charset="0"/>
            </a:endParaRPr>
          </a:p>
        </p:txBody>
      </p:sp>
      <p:sp>
        <p:nvSpPr>
          <p:cNvPr id="6" name="Metin kutusu 5"/>
          <p:cNvSpPr txBox="1"/>
          <p:nvPr/>
        </p:nvSpPr>
        <p:spPr>
          <a:xfrm>
            <a:off x="589950" y="1844824"/>
            <a:ext cx="8020899" cy="4228850"/>
          </a:xfrm>
          <a:prstGeom prst="rect">
            <a:avLst/>
          </a:prstGeom>
          <a:noFill/>
        </p:spPr>
        <p:txBody>
          <a:bodyPr wrap="square" rtlCol="0">
            <a:spAutoFit/>
          </a:bodyPr>
          <a:lstStyle/>
          <a:p>
            <a:pPr marL="109537" eaLnBrk="0" hangingPunct="0">
              <a:spcBef>
                <a:spcPct val="20000"/>
              </a:spcBef>
            </a:pPr>
            <a:endParaRPr lang="tr-TR" sz="2400" b="1" i="1" u="sng" dirty="0" smtClean="0">
              <a:solidFill>
                <a:srgbClr val="002060"/>
              </a:solidFill>
              <a:latin typeface="Calibri" pitchFamily="34" charset="0"/>
            </a:endParaRPr>
          </a:p>
          <a:p>
            <a:pPr marL="109537" eaLnBrk="0" hangingPunct="0">
              <a:spcBef>
                <a:spcPct val="20000"/>
              </a:spcBef>
            </a:pPr>
            <a:r>
              <a:rPr lang="tr-TR" sz="2400" b="1" i="1" u="sng" dirty="0" smtClean="0">
                <a:solidFill>
                  <a:srgbClr val="002060"/>
                </a:solidFill>
                <a:latin typeface="Calibri" pitchFamily="34" charset="0"/>
              </a:rPr>
              <a:t>Yeniden Kullanım</a:t>
            </a:r>
            <a:r>
              <a:rPr lang="tr-TR" sz="2400" dirty="0" smtClean="0">
                <a:solidFill>
                  <a:srgbClr val="002060"/>
                </a:solidFill>
                <a:latin typeface="Calibri" pitchFamily="34" charset="0"/>
              </a:rPr>
              <a:t>; atığın herhangi bir işlem geçirmeden tekrar kullanılmasıdır.</a:t>
            </a:r>
          </a:p>
          <a:p>
            <a:pPr marL="109537" eaLnBrk="0" hangingPunct="0">
              <a:spcBef>
                <a:spcPct val="20000"/>
              </a:spcBef>
            </a:pPr>
            <a:r>
              <a:rPr lang="tr-TR" sz="2400" i="1" dirty="0" smtClean="0">
                <a:solidFill>
                  <a:srgbClr val="002060"/>
                </a:solidFill>
                <a:latin typeface="Calibri" pitchFamily="34" charset="0"/>
              </a:rPr>
              <a:t>Su şişesinin tekrar su şişesi olarak kullanılması</a:t>
            </a:r>
          </a:p>
          <a:p>
            <a:pPr marL="109537" eaLnBrk="0" hangingPunct="0">
              <a:spcBef>
                <a:spcPct val="20000"/>
              </a:spcBef>
            </a:pPr>
            <a:r>
              <a:rPr lang="tr-TR" sz="2400" b="1" i="1" u="sng" dirty="0" smtClean="0">
                <a:solidFill>
                  <a:srgbClr val="002060"/>
                </a:solidFill>
                <a:latin typeface="Calibri" pitchFamily="34" charset="0"/>
              </a:rPr>
              <a:t>Geri kazanım</a:t>
            </a:r>
            <a:r>
              <a:rPr lang="tr-TR" sz="2400" dirty="0" smtClean="0">
                <a:solidFill>
                  <a:srgbClr val="002060"/>
                </a:solidFill>
                <a:latin typeface="Calibri" pitchFamily="34" charset="0"/>
              </a:rPr>
              <a:t>; atığın bazı işlemlerden geçirilerek benzeri bir maddeye dönüştürülmesidir. </a:t>
            </a:r>
          </a:p>
          <a:p>
            <a:pPr marL="109537" eaLnBrk="0" hangingPunct="0">
              <a:spcBef>
                <a:spcPct val="20000"/>
              </a:spcBef>
            </a:pPr>
            <a:r>
              <a:rPr lang="tr-TR" sz="2400" i="1" dirty="0" smtClean="0">
                <a:solidFill>
                  <a:srgbClr val="002060"/>
                </a:solidFill>
                <a:latin typeface="Calibri" pitchFamily="34" charset="0"/>
              </a:rPr>
              <a:t>Kağıdın tekrar kağıda dönüştürülmesi</a:t>
            </a:r>
          </a:p>
          <a:p>
            <a:pPr marL="109537" eaLnBrk="0" hangingPunct="0">
              <a:spcBef>
                <a:spcPct val="20000"/>
              </a:spcBef>
            </a:pPr>
            <a:r>
              <a:rPr lang="tr-TR" sz="2400" b="1" i="1" u="sng" dirty="0" smtClean="0">
                <a:solidFill>
                  <a:srgbClr val="002060"/>
                </a:solidFill>
                <a:latin typeface="Calibri" pitchFamily="34" charset="0"/>
              </a:rPr>
              <a:t>Geri Dönüşüm</a:t>
            </a:r>
            <a:r>
              <a:rPr lang="tr-TR" sz="2400" dirty="0" smtClean="0">
                <a:solidFill>
                  <a:srgbClr val="002060"/>
                </a:solidFill>
                <a:latin typeface="Calibri" pitchFamily="34" charset="0"/>
              </a:rPr>
              <a:t>; fiziksel ve kimyasal işlemlerden geçirilerek yeni bir hammaddeye veya ürüne dönüştürülmesidir. </a:t>
            </a:r>
          </a:p>
          <a:p>
            <a:pPr marL="109537" eaLnBrk="0" hangingPunct="0">
              <a:spcBef>
                <a:spcPct val="20000"/>
              </a:spcBef>
            </a:pPr>
            <a:r>
              <a:rPr lang="tr-TR" sz="2400" i="1" dirty="0" smtClean="0">
                <a:solidFill>
                  <a:srgbClr val="002060"/>
                </a:solidFill>
                <a:latin typeface="Calibri" pitchFamily="34" charset="0"/>
              </a:rPr>
              <a:t>Pet şişeden naylon iplik elde edilmesi</a:t>
            </a:r>
          </a:p>
        </p:txBody>
      </p:sp>
    </p:spTree>
    <p:extLst>
      <p:ext uri="{BB962C8B-B14F-4D97-AF65-F5344CB8AC3E}">
        <p14:creationId xmlns:p14="http://schemas.microsoft.com/office/powerpoint/2010/main" val="128161768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p:cNvSpPr txBox="1"/>
          <p:nvPr/>
        </p:nvSpPr>
        <p:spPr>
          <a:xfrm>
            <a:off x="551614" y="1052736"/>
            <a:ext cx="8020899" cy="1791260"/>
          </a:xfrm>
          <a:prstGeom prst="rect">
            <a:avLst/>
          </a:prstGeom>
          <a:noFill/>
        </p:spPr>
        <p:txBody>
          <a:bodyPr wrap="square" rtlCol="0">
            <a:spAutoFit/>
          </a:bodyPr>
          <a:lstStyle/>
          <a:p>
            <a:pPr marL="109537" eaLnBrk="0" hangingPunct="0">
              <a:spcBef>
                <a:spcPct val="20000"/>
              </a:spcBef>
            </a:pPr>
            <a:r>
              <a:rPr lang="tr-TR" sz="2400" b="1" i="1" u="sng" dirty="0" smtClean="0">
                <a:solidFill>
                  <a:srgbClr val="002060"/>
                </a:solidFill>
                <a:latin typeface="Calibri" pitchFamily="34" charset="0"/>
              </a:rPr>
              <a:t>Bertaraf</a:t>
            </a:r>
            <a:r>
              <a:rPr lang="tr-TR" sz="2400" b="1" dirty="0" smtClean="0">
                <a:solidFill>
                  <a:srgbClr val="002060"/>
                </a:solidFill>
                <a:latin typeface="Calibri" pitchFamily="34" charset="0"/>
              </a:rPr>
              <a:t>;</a:t>
            </a:r>
            <a:r>
              <a:rPr lang="tr-TR" sz="2400" dirty="0" smtClean="0">
                <a:solidFill>
                  <a:srgbClr val="C00000"/>
                </a:solidFill>
              </a:rPr>
              <a:t> </a:t>
            </a:r>
          </a:p>
          <a:p>
            <a:pPr marL="566737" indent="-457200" eaLnBrk="0" hangingPunct="0">
              <a:spcBef>
                <a:spcPct val="20000"/>
              </a:spcBef>
              <a:buFont typeface="Arial" pitchFamily="34" charset="0"/>
              <a:buChar char="•"/>
            </a:pPr>
            <a:r>
              <a:rPr lang="tr-TR" sz="2400" dirty="0">
                <a:solidFill>
                  <a:srgbClr val="002060"/>
                </a:solidFill>
                <a:latin typeface="Calibri" pitchFamily="34" charset="0"/>
              </a:rPr>
              <a:t>T</a:t>
            </a:r>
            <a:r>
              <a:rPr lang="tr-TR" sz="2400" dirty="0" smtClean="0">
                <a:solidFill>
                  <a:srgbClr val="002060"/>
                </a:solidFill>
                <a:latin typeface="Calibri" pitchFamily="34" charset="0"/>
              </a:rPr>
              <a:t>oprağın altında veya üstünde düzenli depolama</a:t>
            </a:r>
          </a:p>
          <a:p>
            <a:pPr marL="566737" indent="-457200" eaLnBrk="0" hangingPunct="0">
              <a:spcBef>
                <a:spcPct val="20000"/>
              </a:spcBef>
              <a:buFont typeface="Arial" pitchFamily="34" charset="0"/>
              <a:buChar char="•"/>
            </a:pPr>
            <a:r>
              <a:rPr lang="tr-TR" sz="2400" dirty="0" smtClean="0">
                <a:solidFill>
                  <a:srgbClr val="002060"/>
                </a:solidFill>
                <a:latin typeface="Calibri" pitchFamily="34" charset="0"/>
              </a:rPr>
              <a:t>Yakma</a:t>
            </a:r>
          </a:p>
          <a:p>
            <a:pPr marL="566737" indent="-457200" eaLnBrk="0" hangingPunct="0">
              <a:spcBef>
                <a:spcPct val="20000"/>
              </a:spcBef>
              <a:buFont typeface="Arial" pitchFamily="34" charset="0"/>
              <a:buChar char="•"/>
            </a:pPr>
            <a:endParaRPr lang="tr-TR" sz="2400" dirty="0">
              <a:solidFill>
                <a:srgbClr val="002060"/>
              </a:solidFill>
              <a:latin typeface="Calibri" pitchFamily="34" charset="0"/>
            </a:endParaRPr>
          </a:p>
        </p:txBody>
      </p:sp>
      <p:pic>
        <p:nvPicPr>
          <p:cNvPr id="7" name="Resim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1501" y="2492896"/>
            <a:ext cx="4392487" cy="2954945"/>
          </a:xfrm>
          <a:prstGeom prst="rect">
            <a:avLst/>
          </a:prstGeom>
          <a:ln>
            <a:noFill/>
          </a:ln>
          <a:effectLst>
            <a:softEdge rad="112500"/>
          </a:effectLst>
        </p:spPr>
      </p:pic>
      <p:sp>
        <p:nvSpPr>
          <p:cNvPr id="2" name="AutoShape 2" descr="data:image/jpeg;base64,/9j/4AAQSkZJRgABAQAAAQABAAD/2wCEAAkGBhMSERUUExQVFRUWGBwXFxcYFx0XFxgcGhYXFxgYFxcXHCYeFxojGhkXHy8gJCcpLCwsFx8xNTAqNSYrLCkBCQoKDgwOGg8PGikcHBwpLCwpLCksLCksKSkpLCkpLCksLCkpKSkpKSkpLCksLCkpKSwsLCwsLCksLCwpLCwpLP/AABEIAMIBAwMBIgACEQEDEQH/xAAcAAACAgMBAQAAAAAAAAAAAAAEBQMGAAECBwj/xABEEAACAQIEAwQHBgMGBgIDAAABAhEAAwQSITEFQVEiYXGBBhMykaGxwRQjQlLR8GJy4QeCkqKy8RUkM1Njs8LSc4Oj/8QAGAEBAQEBAQAAAAAAAAAAAAAAAQACAwT/xAAjEQEBAQACAwACAQUAAAAAAAAAARECIRIxQQNR8DJhocHR/9oADAMBAAIRAxEAPwDxxmjv1P091SWL+hGnPffXoahcRFatb1Ifg/Yc/wAJ+RrrgVubq1za0sufD5iivRwdsnoJ92tISrD32YxoLrHroGK+7KKA4n7QHRVH+UUZw67qfxZkMgb6oZ+JreL4cLjMLbqWXQoTlbQAaE6NtXLcvbRExrmp/sLm4LeUhyYAbs6nxrV/BPbMOpUjr9DsfKt7AJw2J7KoNO80XbthUlNZ5k7/AL6Upw4k0wdEFsFWIeAWU7GenlUjr0bT76c2YwZI25CBXS8NBdmudrtEhfwjX4mufRIyxP8ACfmKNuXYoSTJJiOz7vCK2VPI+NaLxUinT960pi3OQrbCuCo86Gu4grOv6/vuqTu7dy6VxbxQHLWoUada4u1IQ+LPWJ6Vq5iViE1Y7k6lffz6f0ild3EHYbmpsJb93M9TQjTBkW1mNToOcA7t3k61Oi7TBBGjD8Ucx0PdQ2HYlgP2BBoq4uTYEofaHQ/mU8mownmExIvfduYujRXnS5/Cf4/n4+1IlwwsEqyuYP4gQFII7/nVaxbEQQcyn2T5bRycdPMVYOGcSa+hY9m8G0dRlL6GdAIDRpIjl3zm9N8e1vw/HL7Iq3BleBAIGoncINQIjcR86tfDOGhkLt2Wbvlum/LyrznCcPe3DsRbMT2j25221b4Cmqek7gBQFMhYU7GRMk/i1OzGNOdZNcekmFRr5RfvMpYwTCtlBaCR3A7a1WeLcDsW5b12WAhtqUkHMxZrZJaRB5md6ZcavXrjZiMrBjmYEZdogRp5ClJvLbUXGPrWUsZKA6QDqWG8cx0qvPvtYq+OR0vlspym4VDRoSCCQKg4zdi641IO3jEg/KmGM4qoYwqgkz1afPvEUo4h95LAkEnfn/XY+6ujARcUcuSCdc3hpFcveYkTvz6+QFE27Y2dSy9Rox8TqfdFcWsIPwMVckwp7I07zv8AGnQItY8gAG3JAiSNdNBz6VlKrnELikjMdCRv00rKPFaCfl4fqa6tRHOdZ6coj41zcYTpt/TX4zXSc62Br6Yc97AfX6UVwfS3dbaEb5GhcXpZQdW+QP60bw1B9nuzzEeZIAHvpCHBocxGsARpv7SgbfPoKlfEWmLetSRmMXbZ7aa/iXn+96kw/ac88xtrPTssdcvMZQPKieIcHDyyEjKxiOuaCT7q5tFlnGXDdFpbguLPYZhqIEyDuNKecF4it1GS8oIzEGQCvdHTQVX8Raa2FZSAwMSNCTrJ8OVHcF4utpNVLZmOaNPy7TodxXL8nDZ1GpU3pJwG1ZCXLUjM0RII2JkTr8aDxlmLVo6Tl+RMfp5U5v8AFLTKDZJgk51iVHTMjaddR0qHGG21lQ0WtdCsso56/iAIPfR+O8pxzltVz4j9EjC3D0X6k/SiMPcVobUSJjb3VrgOEZLd9TuFCyNR7LGQehBB86F4Yw9Ws6wdQN9Dt8a76ybqef7Fc/DpRWM4DdRRdt/e2SJkDtKN+0v1EjwpcuMEbyaQ3dxBWhw068vn31pnmorhjUUpu4f3+tDXcVyjU1p8R4/rWrFklurH4VJvDWpPxJo6Y29ke8d/fXOTLouoG/UnqP0rtbgbahO7VzUEbV3j8Ydl25jr+tDtbj2f6H+tcLqdd+lSd4O8V19pTup2P6Ecjyq5+jShczEyigkTplIAZQY2O575nnFUlxGo8+hq5nK+FQDZgWfrMZgO+RA8K58/jpwasqL4ZrYZbgQkhiWY9vNC5tQYWNeo6SZMTxeCj2tDAghSzKJZdthpvpPSgWuBbLFRrCifn5Qx95qLD4+QAI+P6UJLdxrNlDZjADZwpI0JlGHPbQjrU9jhJNt0YpDzHqxsCuU6nTNqNgK3gLhcBhBB8j06UwCQfytuPh7+VZ5TYZeyjG8BRbTZbYMaE/i0EA666CqkSB2colWzGImAIIiNp186vvEMXAc8mU/EVQLgmbgUsupJ/D7UcvCukrOI7Vtp0BJOywe115aU5u2WRXVAoHNiM7ASNAFzHn0FdhTmWSFWV7M5FII10Pta8qNvYm1bHtA6ahdhsd9q53neXpZhA/BbBM/ea90fAmt0W/pQk6II72b6Csrp3/f/AAz0pGXepbS6edR8vOicOs5R310AjiOgtjuJ+VH4cf8ALADdrigfP6UFxcfeKOiD4k0bjky2bQG5LH3JHzamhvhyanKRlGh13hG57xJ3FMcLxDLbhkIhYzDtoTG5K6ie8Uhw1zKok6nMPIgCT79+6mdpGAkEzAC5TynqNNq52VoLxksxtKIOkwuvIGf8JodLUtaQc2b6eX4fhTksz3mCBCyKDnI7QJ5SN/Oo8BhBmRzMgMQOsm4DJjlKnzrO4SezNuQT5j+QHfzFEX+LZrSKwM6kmIBnTQ8/6V1jcEyszAQpMjmI02al2IJCqPMjvBI8tq31e2V6fBO6jIFjMAx1DgBLS9k/TupGBCNA3doq08Iu/dyebE/54+lVo2+wSNBnbz1FZn9MK++iPEyMOknYke7+hFGYn0Vw10m4LSBzvp2SepXae+qr6MYiLDDY5jykDsrVmw3EisCeU6dK0iDG8LtqxS7ZNreHGiEDmGGk9xEjmKr/ABXg7IMynPbGpI1K97Acu/bwr0y7cS+jW3AKuPjHw0+VUzBKcJfCg5spJUNzUGGQn8QIMedOrFSGp+Q5/wC9MrGFyrAjMd/0B5U49OOBW8Ldt3sOC2HxIzW//Gfxoe9ZEdxjlSmzfBA28f3tUGC1Og9x3/qKjuWI7j1/XqKOVQdN/wB71otuB2gN+o8vxfPupBebsaHTv5f791cuoO3v51JirqbL5/pFLbl4zAOn72qLvE3G9nn3Vbbd9iiIo0Foie8KEHxqoDqdh7yfGrvw21Fq0f8AxidfA1jlNwygFwR9UFYyXeSfACPiKJwWCUAaVJcuxlHif8wHyNc4fFDxohMuD2IWByLf6mpsyqGUsQFyuCToPwHUnTlSzhVwjdW3PxM0DxTHWrtpb1smTqyhczjRhJY5lVQY0gA7zR7XoLxjiK+rZCebBW/vGASd5XmAetV0cSC2RbAJUAgkAjkee+tF4q4md0UaoQcxgtLADKN1Bmde8dK6s8LMhio3BOZszHeR0HkeVbkg0qZrr6jTTca6d7muGwnN2mdvxn9KeDCJlHrHB1mM0gctPh7qxrtlef8AhWf0FII/s6/lb3x8IrKbnitkfhu/AfCsqSlXBReBWWUUG7Uy4YvbFKZxEzfPdlHwBpjxkwLY00Q7iR2mC/IGgPaxLfzx7tKL9Ir2Vo6Ko8zJ/SmgDdQi2jaaq3wcnbptQlnGMpkGPDT5aUViLohFJ2taeLSfkRS8Csw03wvGGYlSJkEEzkJAEmSN9AaIs4oAKLdxrJExIkHNB1PMaCkCPBkU/wCJZUQiBPZ0PL7tRpOvfRfaRW0v2xKktJklTmB8ufuoc45HMXLWv5k7Dea+yfdQ1vEsmqkjw0+VGW+MNcIDqrnbUQf8QpyJbMLjcrLb5Gf/AGXP6VzgbH/LgsoYHtETG7Rp++lA4VluXASxtsoMT2hMNBOXUatMxVm4ZwxTaXt5sqgTbOZGgyQY5HvozpIvR7D/AHTHKY9YVjoAo0116A01XDmB16nnrPlXfotbiyM0SzO3vYn5U3vWw0DWtSdInWVBiDGvd3Uu9I0XKLsElTMKY5a77iDVie1GadRB1pRxXBzZMHTKI8xGvvoqA4W5buuuEvybdw5kIMFHggMp26iDI7VL/SL0Ou4ablsZrf503H86cvEaeFCXrpBwtzmMpPkUJ+tem4XGn6UF459vdN48Rt5itfbueg7xXpPH/QqxiJa3Fq53DsN/Mo28R7jXm3GeB3cO+W4hU8jurd4OxFOjAt65mP1ojD4TTM2iAx4noPqeVc4a2umaYGpyiT4DvP1plirwBhuxHZCdI5Rv4zr1pQPEWJiNDsI+A8KtV7FRbVU/CMs943j5VX7IQEHtaagDQT393d303wmOtARnyDcSknUliMxkaExtyovtQDjsO7sok6KJ8/6g0VgLYU6tr0Ak+4Sa2qK0mcwmASZB0B223J5UbhYBgUT0UXpHfcYUlQ6AMstIWdxEAzGvMVnoHw4X8Ni0ZsqLDkZVJLZLgUlnBCgZeQB1Ougo30kScFd7sp9zrQPocB9ixg/PauW9N5js6c5N2Iq+JX7P/WYETnJ5T+NWBjz+FOcXeldSciKSx2mOfXyjekptEXg+usT520by51ZeM8KQW2EELlnQ6xqdzO/fWrcmsgOCYZMSpdeyoJXbXQA8yetF8X4QLNm5cQZmRcwkdN+8aTt0ob0JuLbW5bWX7QYE5U9tFIGpPKNuc6VY8QGYsjlEBTXnoZUiSR8qx5teKt8HwGEeyrXYZzOZiSC0MRMHaQJisqtph7ZH3mJyuvYIyExk7A1Gh0UVlKJM0004SsvStU1GtOuCrGZuSgn4VoVBwztXierE+80z4hka48wYgdD2QZpd6PpNwSK5xl1HcgSxZjGsCWPhLHboNOe9Wgdc4aGA1g5V3EjRRQOL4UFBY7d36Gu8RiwLjQX9o7OpGhPIrp76mvY6UyOeQklTE76Ms/KiWYSexaBJjXTTzYAfOjeND754GxMnvmK0llFMh1jTQGSYIJ5aDTnTv19m4TMannp37iqTaqrDLI+PxArrhw+9QdWHzFP8ZwW2ULLIgT+4pJwwRft6fiG/j4VcuopTp+FNfxHq0IDMFIJ2/wCmCdqcD0buYO360Nmz6EqSsGdDGk66effWcKtsMWSNwoA0n8CLTziD+sdLYJHaBa2RqAhJEzykzpSkti1irWucOIBIYQw6jMDr5j30xw3HUEesBQ7gsDlIP8cR74qYJKxzOhM+J/fjUrqpiBIED9ikJVdXWRBB03BHvFC+kiZcMxAidJGhAB5VwOEA3VFuUYgyyGDuSZGx8O+ovSTFfZrIGJyXbTGNjbeYmZQwf8NFiU69bzWrPMwNesx0r0NUgnqD9KQYTC4a6AyO9sAgRcWVEQYFxO6NwKtgshpZSGUxqpDDSeY0ow6HzGK4vol1Cl1Q6HcH5jmD3jWpxbNRG2aLDqp8R9ByCTh37H5SO2O7MPaHx8arw4BdQsSAyxHZ1A8t69IJIobiXDheEgm3cGzqN+5x+MeOo5GrU8yxKaVmCw8I7ddB5c9f3pVi4jZGa4sdtN9ImRIYdVOuvcaWJAXLy5/vxp0FlvFMhkmO/wDCf5l+tPuG48OejDcfUdRS7F2xl157UrsEhsomRqp6c405H4GlLLxzi7tnsWwHHqibv8EQ0g9QBt3iheBXL+EsteDCPatgnTMjYZy7aSRlZViRJ+IOG4r6pbqlf+splvxagjzgnUab5hoYFmwNlLuBAbMk2xLAb9hEKyVIghOtZvSV/GYrO+cx23RtNu0GUxPKRV04hbzWlPVF+Yqp8ewKWnZbTF0QIVaZkC4x1jTnFW94OFQnlbOu+w/pTy74r6qnofck3AY/6KNEAbKJ2/lNWzHYZFYEBR2TyH4bls++Jqk4G59nLHMD92VPQD1rrO45NHlR/FOOMVbPlQQygzqZ7JjmTGulebp0LPSz0buNjLzWvYZswjqyhm/zE1lV25j7hJIZgCSYBIAnWAK1Xpc0YijWulLBHO4Y8tz9B50OnD36fr7qnW0wEFmPdrFISYe96qyWg5m7KRvJBEx3D6UulkacpDDaeRjfxrbY4hpTMvLUg+7siB3UQA91XuAarBMa6DQ/DXyqJdXasRtXLDXSsY1J160nn9akuEip+H4ImXI0FQXTmapNriXXYmtriWnNpI2I0g8jppXDmjEwv3anm1zL5BV/+1SXnCNlv3WOmUsAfBlUUw4bLXGdjJXsggRzk6TpyHlSi+5L4kDUl3A87qjSaa4JTbTKGmOfPvOu+tP0T0ZjFDU8lkNGmvPX3VrAcTQhsoOVAD46/se6uWBaI9mCSNO1oANeUfSoLuFKIAIAB1MyTvHTapLFwHEi4xfQdnTzInv/AC++qn/atjQ9+xhwdu0w8T+gp7YQW1knLCzpsJ5eI0Efw151ieJfaMXcvuYUHfoNB8FHxqT1vhno8lvhuGdhDlvWA85YkjyyhaT8R4dfu3SLFxLGUKWYAq5LFtezuNOdNB6U28Xbtran1aCPCBAHkoHvqLA4ILdu5Tv6smSTMhzpJ05aDTShD1BgZjJ0k/sdaw26mI86wrUi+7h6iKaUfcXWuHtUFWvSK0FX12WWt79chIz+OkmO6qnxPAZXYLy1EdGEiO/Q6c8teiYjDhgQdjoZ76pZJuNZkCblt0IAgBrbSIHISD5UEnK5gVPMf7Huoa9Z9TbIT2iNWO/lTS7ZymAZBMid4gbx3x76hxqSo8x9fqa0Fec5lnn7X95R2/8AEsHyFd8PxjAKuaFbaSYUjcEcgZ5dfGow2UnuIb3GD8D8KGtWvvCoMbkUVLD6sm0Z3yONP4Xtt9TV1wpz4Ff5WHvUn61SMFiWNtGguc7qQNN1Rjz6LT3hPFja4eXbUAADoWIACRMydST0U0/BSXjWOS2wYANmX2TscxDZjGwmdKRNhr145mnXm2nuHTyqHF3S0k71LdxL/mb31jjwnGYd1MOBn8w9x/WsoE32/M3vNbraexY5uGXMFevJhntlE0IuT2iOzM7iSK8zurrpNPsTiCvCCvO4493rRHwFIhuPGmOUQ3OEoTsRPfT/ANCeHAeskT3EcpYe6KEVZP776dehuJX1rkEN2CIGuomPnUbbhdx70KtiWtdk6ErPZ16Tt1iqX6iGjoa9I9KOJE3GsIwU5wGbcgASQB/eUf3a80LamKDx36eXHm24SAAon3/PWgrAVFZzudF+p/fSstXCq7+0DPhtP0oa5ezN3chU1IJ4dhC7jTfQeNWG9gVN2zbXX1ZGY9Wdln5UJhiLFn1h9oiE+p/f1ph6MW8zq5/7tsd+rAn30ii8Lc7d8/8Akb/WaMtYgcxSlGhXbrc+rn6VLaxcD5VKHlrE6aGOtSvjM0bCNSfp50gucTA8TtQ2K4vlXfX5mop/ST0iYg21aJGv6ePKq49hsq213JzN48h++6o1u52Nx9l2HU0/9E8Pnf1jbKZ8W5DyH0oK6+i+A9RhwnODPjuajsLct21y+tBK5pQh1bpI3WJj3139oDaA6RXGFxq3CABBQ5CUfIeyxB7PMaMJ7jRXX8dk9rJgLzG2pf2olvHwolrp0A3+lAfaMxJGhJPz0qRX1FLlfYnPrB06dK2yb1CMRr8qkD0BwbWnSf61Q7Am7hoEfe3/AJsCfAmT51fcZihbts5MBVZye4CfpVN4fYAxVhBmi3ZZzmjN2yQM0aZtdaiG4rgCAW5Sw9zNHyFJ75+7PdB+MfWnPEuIi4727ZkyxKj+Z4+YpS4dQcwKkDSRHOBWgrl6y0scrRDawQNj9aFZou226x84o7E4y4XKltIOgA/KTWhifVIoZAwcqddwQQQR4ihGnBdGjkb4H+K04H0pPicextransqSY/ikifIaeZpx61QXKBlyXbZg7SHdSRrSHHMDduEbF2j/ABGlBbp0qfEWssDoAPONaijUUVfXSggIrK6IrKktHHbyjD2rSurQ6+yyttmOysedCYW3muKP3saR4QTcXxn4VYuFr94O4GmM5g8YLf3fD+tC8KujCOjbyW0P8oApsOfj9BVc9IXysonlI7tTVRgO7jZd21/Eeu5J159KTCjnaFbv0+VBgUNJb10nSjOEYPO2vsjVj3dPOl1F4XiDW4AAImSOvjUVh4pw1nVHJVQTABkBRBIJI7h0ph6HqOzMH75SCO6OoBHgaTYj0hu3QAUtxvsTyI117zTX0VuFrizAm6TCiBsDoKozfQTH42MPMbuo+F2kn/EyOvvqwWsnqDnAIkaHnAuHu5TSO7gkcBkkA8oMfGmmIP8Aijf71yAzmWPZ/egrT20U6kk9AK218nT2eUdOXvoKe3bNwhR2V2nl4+PdVqw1/IqomgHn8+ppBw/CkYz1NsmSconeSoOvnR3FbdzDP94vPLoY1iYI8jUj3C34Pz6Vrh2JP2h1Glv2gJ/G2rttOoYmJ3pNhMU1xWYdnJGYTsGmG7xvU2E4ioFxiRGdUk9cmv77qEulnG8qL+06QDVXwl/nmBHcZHvFE/atZn41JYsPfjn4UTbxHKq3axrTvA+NSYjjC21LMdNu8yYAA3JPQVIx49i1cCzMZ4LD/wAaMC/gDov96kFviGW1icVzfs2/AdlY8THuoDieJZna2Gm5d9puVuyCcq+JHvLHuqLFYwXClm3GRNOsxpPfHxM9KYGuA4Q2riE+1cWWnxED4/KpMViGdSWjRoEd0k/St2sTOJToJGm3L/byqK7dFzPbQjOrNp39/doNRW5BarLatcPRT7yQg/1VNxWzDWk55o+IHzmp8JgWtmLggls7c+zbEg6cmdgPKsxC5sUi/wDbUT4xmP8AmYe6jEa4pQLTEb5bbefrgf8A5VU3Gp8as1vVMRuQlr5OrD/SaQcaw5tX7i8gxPke0PgRWfigYGDNML6iKWE0Wl6bQ6gwfL9ipoKayu8tZUnWFTtjwJ+lWLg47Z7h9RVf4c0uT/D9asXB/wAXkPnSzTRR+/Oqz6QWy14eAHxNNMbx9bT5CrMYBkEc9edJb/E1e4HggSDG+1Si44T+x3G3bSuFQhgHEOs6iRoSKQ8d/s6xeGQu9lwimC0SJ8RIr1LgX9o2BKW0i6IUAkqN412baaZ8f4ph7uEY27oZiw7OzAZxyPiPfW84/s5y/T5+wHC2dgIEsQqgkDVjAOvKedNbnB7CF4zXBbaGIMB4zLKEciwEd1Wm9hbJdXhM4g5phgRsQwMgjrVc4nkts4gBYyqBOoYEGSdJU5TVy4ZNE5bcV/HYwZzkBVdIBOYjQTJ8asXoXcJdP5nPutk/Sqk6kkkA71aPQ45XWel0/wD8blYh5eg/FsSyYdMpiW10B/C3Ud9LcDxtrYIyg/DlH0o7jxnD2v5j/pH61XwKLN6PG52lvYhnbMxJNTcNsm5dVF3YlRO2oI1oU0dwEP8AaLfq5LBxECTvrp4VETjrjZ3uoYZbhV49oakK4PIECJ6jvFX7gXo7ca3buX7vrrdy2jC2yhiMyqSZbmDOo3zSda8yw+MKuWIzBpzA7MDqQf15GDyr3LBXlFi2oPs20EHcDIAJ91agqq8fwf2ZLhw9pSLq5Lp9nKoDEEA6AzzFUvGWguHKgiBdHfMWjvHP5V6J6UXB9nu/yN8jXmZuA4Wf/MP/AFGigZgOKQihRLAQRMaCSNOfvopfSWN1YeIqrhoOnvonD4hycobfrHvJ6c5rJWzBcVe4JUNq2XbXbMxHcBz5SKDfibCCfvLijQj2UnUsF56c+lCYLGs95VtNKojgTAkZGLuR1Op7gFHKhcHig1sfntDTkXTUx4qde9Sfyio/BT40hSZJzHtNPaY9J/CP3pU/Dbx357abCIgDwpJ9r7JXedfjNNuDRnCAMQxECNfhy7+lajNWDBYI9i5roT4RKrJ/vMAPA0j41gv+ZAt6M7EyDtLMJnlsTT6zfzEjPEADL+YC4nZA5R7XlQmLwJa5PalsyZgCciesuM7eJQgDrJpqdYS2tzOzsYCZxO5tWTudPxuCf7tB4O9aAa6VebjEauNeZIhNKO4bbdjfzW2QXLFzLKkBVVQqICei0kv3QbiIIyIIOu/UfTzNcvfOy/MXyHWDxloW7qC2/atO7AvvlSYkAEGOcaTS700g4nMBvbtnx7Ec+4AeVNrdpTcBUdl7V4MII1Nh41I50FY4YcS1q2YDNY7DSSCVDFSfHY+NdJxkm/8ARqpsseFdYdtSKkuIQSCCCNwdx40Mw1oaFmsqAYnqJ86ypCeFbt5D4VZODISGgE6jYd1V3hy9knqf0p5wjiqWjDOFLTPkAVP+oeYrUZpT6RWGS+c4IzAESI0iPmDStGq0+lLJftrcS4rFJBAOuU+PQjbvNVNTRZ2YY4XGFSNdPGrf6O3C3rLrLce0iqp9WwDZncC2ozA5mYggKNZ8KoKiev8AsJPwr2r+zLgVyxh/WYpCvaL2rbCCCVy+tcHWcsqoI0DOfxCNcJtXK5Fdxfos2UNd+0JcG6+rzW1HJQVbtAD8USTJqscZw3q4WVOpOgII2GoYD9ivZcfxZBuY868p9OuJJdxKlGDAWwJBnXMxOvurr+ScZOnPju9kmFA1nuprwg/ef/ru/wDpelFpqP4W8O3/AOK5/wCphXCNVFxN4sW/5m/0W/1pMWk0y4k82rfi3+m1SoRNVaiX1a9KZ8AxAs30cKCdRr4b+OlLFamnAcYiNcLCZtXFXSYYoY328aCXrglr1fh+FuXrNp/WAEoCOztIGmm4ryxWr1ngan7NZ5fdp/pFb4s8riLFcCe8jIzBZBHvG4quXf7Nm9V6sXh7eecv8OWImrqLnWtMAdyfJiPka1jOvG8T6OXkvPaC5ijQWGiR1LHRREb1FibHq5RJb8z5SAeqpOuSeZgmNgNKs/phh3OJcKDl7JidJyLJ1O/fVfPD7v5T+/OuVdJXHA8NcN7sypyXDMEaC0xI25iRS9QQQYII8qf8OwbG5DZkAVyCeZCMQviTpQgZx+ce+pBVe0w7edG6qAyn+4SuU+BI7hTD7XkRggMlSC5EGOajkoPPmdtBIPK4h+p99Xn0ZYNhgXgnM2p1O9QtUzh/FCVuALJW0TP5IZZb6edOsJ6SIotFmAmSSf8AD8xR3FcRZKvaMqSxU5V3BBOUsNht12GlVninCb13KUtHKC4EbQG7MeVO4vcXC16QWb3YtvmfK5ETAhDvyOsVTbePxRjbtREpb1nxFGei3C7tu+rPbdRlYElSBqpG9R8QtXStqbdwFbbAkIZmYG3d8CaxZ5c7bPk/2fUyGvo5x241wW2EySNAoGm/s8uVMvRniTvdwmbJ2uyewgPZRWgEL2RPIQI0rXD7HqsayDUJbsWw0ASUhW2EHtE6++lHoxdy4jDBmgi43YO6go0GN/wj3it+PG8fUZ26aenno2XX7Ug7WVTeWIJ0QZgoG4mCO6eRrzotrXumIwz3rLqAcxBWWBGodJ3G3ZJryrjPopet4pbCqGuMmcKvPRiQJ3PYNb58e+v50OPL9q2YrKluplYhgQQYIOhHcQdq1XNsbhG7Ios40+pZAqmZEkdec9RS+05AAA2rJbqadGIWsGIkVHZtFjAoh7Jgmi+D4ZzJUkbajT4xQXH/AAO4uRijAF1SSIEsdB8DXumJx9yyfvBaJJM9lmO/IEH315VjLTZLUNcebyaFswkamDG+tWq5j7862Cecs8kf5a3OvQH4/iBuHsNlnqjLHhAGnuqq8V9HQ4lmBb80mfdG002bH3Ngo94+UUn47jitlzENGm2hkCtW77ZxWsTw17W+o6itYPERnP8A43+KkfWhBxe5+LteO/vruwocsRmBIg7Ea9+lc2kd3EdhR3t8kH0oSdafYTCLqIGp511e4RbKsQNQDtptUtIs1NOD27Zt4hmIzLb7Gsak5TA56GgBgjRODwAK3BnAeBCQZPbWT5CaCitma9g4Y0WLUberX/SK8oscLcGr5heNMEUBAIUDVugA2rXG4zymrCy1yDSX/iV081HgJPvNcBiTqzf4o+ArXnGfEFx6/wDfsIJgLy/hFBKSdgfdTprc9a6W2K51uRX7lwBlDKT2uWhBgwTmGwMTTLDYMMN/gaYhB0rqOmnnQkVvhad3uo21hUXYfAVErVv1hqxCjbXnXYK9KDFzu+Vd5/GnAKVQakS0ORNDKw6116wda0KMtIB+I+/SpwATsD460Dbbvmpg8VqMmK3iKp/pBdy8WwL7SMnxdf8A51Yxfqpem93LfwVz8t2P89s/rWtqk7Xi4lpjLW0YnclVJ95rVQPeAMHl3Gsrp51z8Xhwvacq0b/jXIWult15XpZbJYxG9ekeh2HshVUhpIJ3XWInSc3uBqj4LDCRmFX7guEUhQoidD2QZJ8xFMA3jZJv4dbaqWQm5kVgGIAIHauQo84I76I4pi8W8f8ALEdxvIxMcuyCB4g1DZ4cy3wiWg2QbKyqFnXcaL1gCmt3A3t3EdytmP8AiJHwFbiqrOtw6nD5Nf8AuiPH9il3EsAlxWU5o20G3P8ASrdi0VdcoH18dBSfEXddqKHmd/hVxGIg6Udw3Dlc2YbxzHfvNWnHpmHfS17AG4rJCI5GgA+fyqUXmylc2h3gcojnRCWlrr7ODy1/fOoFf2Gdsw+PwNT4fhJmZ165YPvmmlu31EH3/QUQtsfsULQ2Hwcd9MLVoDlXKKBRAPfSdbRK6E1rNWB6sGt11NczWwO+rE3r1qTIe6owwrsRTibmtrXOatzSEqt3CuvXeFDFj1rBe8DUhQuV0bo7vOhDePOa5a6DSjFWB5iu576TqRyNZ6+Of78adGHyXe+q1/aIp+z23/JdHxVv0FGjGqolmqr+lPFzdtFR7IIPxj61i899NTiu17EBjIvlZgwuWNuUoT8ayvOsNjHKLqdh8qyrzXiUxU+HWsrKxfTRvgxrXoPBTAFZWVcFRty4Re0JG2xinGKYkamsrK68War/ABGkWK3rKyipA21ArqTOtZWVku7wgVGu1ZWVB2DrRFqsrKglCDoKmArKyksmsrVZUGia2aysqLu2Na6asrKk4JqRDWVlIcPWgNPL61lZUUTmoiaysqCMnWsXasrKxy9NQsx51jlSriH/AEz4fWsrKzCUWrpA3PvrKysrSf/Z">
            <a:hlinkClick r:id="rId3"/>
          </p:cNvPr>
          <p:cNvSpPr>
            <a:spLocks noChangeAspect="1" noChangeArrowheads="1"/>
          </p:cNvSpPr>
          <p:nvPr/>
        </p:nvSpPr>
        <p:spPr bwMode="auto">
          <a:xfrm>
            <a:off x="134938" y="-1690688"/>
            <a:ext cx="4714875" cy="353377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40169" y="3356992"/>
            <a:ext cx="3879781" cy="290609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21083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etin kutusu 9"/>
          <p:cNvSpPr txBox="1"/>
          <p:nvPr/>
        </p:nvSpPr>
        <p:spPr>
          <a:xfrm>
            <a:off x="1097004" y="754327"/>
            <a:ext cx="6693474" cy="769441"/>
          </a:xfrm>
          <a:prstGeom prst="rect">
            <a:avLst/>
          </a:prstGeom>
          <a:noFill/>
        </p:spPr>
        <p:txBody>
          <a:bodyPr wrap="square" rtlCol="0">
            <a:spAutoFit/>
          </a:bodyPr>
          <a:lstStyle/>
          <a:p>
            <a:pPr algn="ctr"/>
            <a:r>
              <a:rPr lang="tr-TR" sz="4400" b="1" dirty="0" smtClean="0">
                <a:solidFill>
                  <a:srgbClr val="002060"/>
                </a:solidFill>
                <a:latin typeface="Calibri" pitchFamily="34" charset="0"/>
              </a:rPr>
              <a:t>ATIK YÖNETİMİ </a:t>
            </a:r>
            <a:endParaRPr lang="tr-TR" sz="4400" b="1" dirty="0">
              <a:solidFill>
                <a:srgbClr val="002060"/>
              </a:solidFill>
              <a:latin typeface="Calibri" pitchFamily="34" charset="0"/>
            </a:endParaRPr>
          </a:p>
        </p:txBody>
      </p:sp>
      <p:sp>
        <p:nvSpPr>
          <p:cNvPr id="12" name="Metin kutusu 11"/>
          <p:cNvSpPr txBox="1"/>
          <p:nvPr/>
        </p:nvSpPr>
        <p:spPr>
          <a:xfrm>
            <a:off x="750598" y="1556792"/>
            <a:ext cx="5686966" cy="523220"/>
          </a:xfrm>
          <a:prstGeom prst="rect">
            <a:avLst/>
          </a:prstGeom>
          <a:noFill/>
        </p:spPr>
        <p:txBody>
          <a:bodyPr wrap="square" rtlCol="0">
            <a:spAutoFit/>
          </a:bodyPr>
          <a:lstStyle/>
          <a:p>
            <a:r>
              <a:rPr lang="tr-TR" sz="2800" b="1" u="sng" dirty="0" smtClean="0">
                <a:solidFill>
                  <a:srgbClr val="002060"/>
                </a:solidFill>
                <a:latin typeface="Calibri" pitchFamily="34" charset="0"/>
              </a:rPr>
              <a:t>Atığın Tanımlanması</a:t>
            </a:r>
            <a:endParaRPr lang="tr-TR" sz="2800" b="1" u="sng" dirty="0">
              <a:solidFill>
                <a:srgbClr val="002060"/>
              </a:solidFill>
              <a:latin typeface="Calibri" pitchFamily="34" charset="0"/>
            </a:endParaRPr>
          </a:p>
        </p:txBody>
      </p:sp>
      <p:sp>
        <p:nvSpPr>
          <p:cNvPr id="13" name="Metin kutusu 12"/>
          <p:cNvSpPr txBox="1"/>
          <p:nvPr/>
        </p:nvSpPr>
        <p:spPr>
          <a:xfrm>
            <a:off x="611559" y="2348880"/>
            <a:ext cx="7946745" cy="3268587"/>
          </a:xfrm>
          <a:prstGeom prst="rect">
            <a:avLst/>
          </a:prstGeom>
          <a:noFill/>
        </p:spPr>
        <p:txBody>
          <a:bodyPr wrap="square" rtlCol="0">
            <a:spAutoFit/>
          </a:bodyPr>
          <a:lstStyle/>
          <a:p>
            <a:pPr marL="365125" indent="-255588" eaLnBrk="0" hangingPunct="0">
              <a:lnSpc>
                <a:spcPct val="90000"/>
              </a:lnSpc>
              <a:spcBef>
                <a:spcPct val="20000"/>
              </a:spcBef>
              <a:buFont typeface="Arial" charset="0"/>
              <a:buNone/>
            </a:pPr>
            <a:r>
              <a:rPr lang="tr-TR" sz="2400" dirty="0">
                <a:solidFill>
                  <a:srgbClr val="002060"/>
                </a:solidFill>
                <a:latin typeface="Calibri" pitchFamily="34" charset="0"/>
              </a:rPr>
              <a:t>İşletme faaliyetlerinden kaynaklanan </a:t>
            </a:r>
            <a:r>
              <a:rPr lang="tr-TR" sz="2400" dirty="0" smtClean="0">
                <a:solidFill>
                  <a:srgbClr val="002060"/>
                </a:solidFill>
                <a:latin typeface="Calibri" pitchFamily="34" charset="0"/>
              </a:rPr>
              <a:t>tüm atıklar </a:t>
            </a:r>
            <a:r>
              <a:rPr lang="tr-TR" sz="2400" dirty="0">
                <a:solidFill>
                  <a:srgbClr val="002060"/>
                </a:solidFill>
                <a:latin typeface="Calibri" pitchFamily="34" charset="0"/>
              </a:rPr>
              <a:t>için; </a:t>
            </a:r>
          </a:p>
          <a:p>
            <a:pPr marL="822325" lvl="1" indent="-255588" eaLnBrk="0" hangingPunct="0">
              <a:lnSpc>
                <a:spcPct val="90000"/>
              </a:lnSpc>
              <a:spcBef>
                <a:spcPct val="20000"/>
              </a:spcBef>
              <a:buFont typeface="Arial" charset="0"/>
              <a:buChar char="•"/>
            </a:pPr>
            <a:r>
              <a:rPr lang="tr-TR" sz="2400" dirty="0">
                <a:solidFill>
                  <a:srgbClr val="002060"/>
                </a:solidFill>
                <a:latin typeface="Calibri" pitchFamily="34" charset="0"/>
              </a:rPr>
              <a:t>Kaynağı,</a:t>
            </a:r>
          </a:p>
          <a:p>
            <a:pPr marL="822325" lvl="1" indent="-255588" eaLnBrk="0" hangingPunct="0">
              <a:lnSpc>
                <a:spcPct val="90000"/>
              </a:lnSpc>
              <a:spcBef>
                <a:spcPct val="20000"/>
              </a:spcBef>
              <a:buFont typeface="Arial" charset="0"/>
              <a:buChar char="•"/>
            </a:pPr>
            <a:r>
              <a:rPr lang="tr-TR" sz="2400" dirty="0" smtClean="0">
                <a:solidFill>
                  <a:srgbClr val="002060"/>
                </a:solidFill>
                <a:latin typeface="Calibri" pitchFamily="34" charset="0"/>
              </a:rPr>
              <a:t>Atık </a:t>
            </a:r>
            <a:r>
              <a:rPr lang="tr-TR" sz="2400" dirty="0">
                <a:solidFill>
                  <a:srgbClr val="002060"/>
                </a:solidFill>
                <a:latin typeface="Calibri" pitchFamily="34" charset="0"/>
              </a:rPr>
              <a:t>kodu/ tanımı,</a:t>
            </a:r>
          </a:p>
          <a:p>
            <a:pPr marL="822325" lvl="1" indent="-255588" eaLnBrk="0" hangingPunct="0">
              <a:lnSpc>
                <a:spcPct val="90000"/>
              </a:lnSpc>
              <a:spcBef>
                <a:spcPct val="20000"/>
              </a:spcBef>
              <a:buFont typeface="Arial" charset="0"/>
              <a:buChar char="•"/>
            </a:pPr>
            <a:r>
              <a:rPr lang="tr-TR" sz="2400" dirty="0">
                <a:solidFill>
                  <a:srgbClr val="002060"/>
                </a:solidFill>
                <a:latin typeface="Calibri" pitchFamily="34" charset="0"/>
              </a:rPr>
              <a:t>Oluşum sıklığı,</a:t>
            </a:r>
          </a:p>
          <a:p>
            <a:pPr marL="822325" lvl="1" indent="-255588" eaLnBrk="0" hangingPunct="0">
              <a:lnSpc>
                <a:spcPct val="90000"/>
              </a:lnSpc>
              <a:spcBef>
                <a:spcPct val="20000"/>
              </a:spcBef>
              <a:buFont typeface="Arial" charset="0"/>
              <a:buChar char="•"/>
            </a:pPr>
            <a:r>
              <a:rPr lang="tr-TR" sz="2400" dirty="0">
                <a:solidFill>
                  <a:srgbClr val="002060"/>
                </a:solidFill>
                <a:latin typeface="Calibri" pitchFamily="34" charset="0"/>
              </a:rPr>
              <a:t>Miktarı,</a:t>
            </a:r>
          </a:p>
          <a:p>
            <a:pPr marL="822325" lvl="1" indent="-255588" eaLnBrk="0" hangingPunct="0">
              <a:lnSpc>
                <a:spcPct val="90000"/>
              </a:lnSpc>
              <a:spcBef>
                <a:spcPct val="20000"/>
              </a:spcBef>
              <a:buFont typeface="Arial" charset="0"/>
              <a:buChar char="•"/>
            </a:pPr>
            <a:r>
              <a:rPr lang="tr-TR" sz="2400" dirty="0" smtClean="0">
                <a:solidFill>
                  <a:srgbClr val="002060"/>
                </a:solidFill>
                <a:latin typeface="Calibri" pitchFamily="34" charset="0"/>
              </a:rPr>
              <a:t>Sorumlusu</a:t>
            </a:r>
            <a:r>
              <a:rPr lang="tr-TR" sz="2400" dirty="0">
                <a:solidFill>
                  <a:srgbClr val="002060"/>
                </a:solidFill>
                <a:latin typeface="Calibri" pitchFamily="34" charset="0"/>
              </a:rPr>
              <a:t>,</a:t>
            </a:r>
          </a:p>
          <a:p>
            <a:pPr marL="822325" lvl="1" indent="-255588" eaLnBrk="0" hangingPunct="0">
              <a:lnSpc>
                <a:spcPct val="90000"/>
              </a:lnSpc>
              <a:spcBef>
                <a:spcPct val="20000"/>
              </a:spcBef>
              <a:buFont typeface="Arial" charset="0"/>
              <a:buChar char="•"/>
            </a:pPr>
            <a:r>
              <a:rPr lang="tr-TR" sz="2400" dirty="0" smtClean="0">
                <a:solidFill>
                  <a:srgbClr val="002060"/>
                </a:solidFill>
                <a:latin typeface="Calibri" pitchFamily="34" charset="0"/>
              </a:rPr>
              <a:t>Tabi </a:t>
            </a:r>
            <a:r>
              <a:rPr lang="tr-TR" sz="2400" dirty="0">
                <a:solidFill>
                  <a:srgbClr val="002060"/>
                </a:solidFill>
                <a:latin typeface="Calibri" pitchFamily="34" charset="0"/>
              </a:rPr>
              <a:t>olduğu mevzuat hükümleri </a:t>
            </a:r>
            <a:endParaRPr lang="tr-TR" sz="2400" dirty="0" smtClean="0">
              <a:solidFill>
                <a:srgbClr val="002060"/>
              </a:solidFill>
              <a:latin typeface="Calibri" pitchFamily="34" charset="0"/>
            </a:endParaRPr>
          </a:p>
          <a:p>
            <a:pPr marL="566737" lvl="1" eaLnBrk="0" hangingPunct="0">
              <a:lnSpc>
                <a:spcPct val="90000"/>
              </a:lnSpc>
              <a:spcBef>
                <a:spcPct val="20000"/>
              </a:spcBef>
            </a:pPr>
            <a:r>
              <a:rPr lang="tr-TR" sz="2400" dirty="0" smtClean="0">
                <a:solidFill>
                  <a:srgbClr val="002060"/>
                </a:solidFill>
                <a:latin typeface="Calibri" pitchFamily="34" charset="0"/>
              </a:rPr>
              <a:t>(</a:t>
            </a:r>
            <a:r>
              <a:rPr lang="tr-TR" sz="2400" dirty="0">
                <a:solidFill>
                  <a:srgbClr val="002060"/>
                </a:solidFill>
                <a:latin typeface="Calibri" pitchFamily="34" charset="0"/>
              </a:rPr>
              <a:t>taşıma, depolama, bertaraf </a:t>
            </a:r>
            <a:r>
              <a:rPr lang="tr-TR" sz="2400" dirty="0" smtClean="0">
                <a:solidFill>
                  <a:srgbClr val="002060"/>
                </a:solidFill>
                <a:latin typeface="Calibri" pitchFamily="34" charset="0"/>
              </a:rPr>
              <a:t>vb. şartlar</a:t>
            </a:r>
            <a:r>
              <a:rPr lang="tr-TR" sz="2400" dirty="0">
                <a:solidFill>
                  <a:srgbClr val="002060"/>
                </a:solidFill>
                <a:latin typeface="Calibri" pitchFamily="34" charset="0"/>
              </a:rPr>
              <a:t>)</a:t>
            </a:r>
          </a:p>
        </p:txBody>
      </p:sp>
    </p:spTree>
    <p:extLst>
      <p:ext uri="{BB962C8B-B14F-4D97-AF65-F5344CB8AC3E}">
        <p14:creationId xmlns:p14="http://schemas.microsoft.com/office/powerpoint/2010/main" val="6660468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etin kutusu 11"/>
          <p:cNvSpPr txBox="1"/>
          <p:nvPr/>
        </p:nvSpPr>
        <p:spPr>
          <a:xfrm>
            <a:off x="827584" y="1556792"/>
            <a:ext cx="5686966" cy="523220"/>
          </a:xfrm>
          <a:prstGeom prst="rect">
            <a:avLst/>
          </a:prstGeom>
          <a:noFill/>
        </p:spPr>
        <p:txBody>
          <a:bodyPr wrap="square" rtlCol="0">
            <a:spAutoFit/>
          </a:bodyPr>
          <a:lstStyle/>
          <a:p>
            <a:r>
              <a:rPr lang="tr-TR" sz="2800" b="1" u="sng" dirty="0" smtClean="0">
                <a:solidFill>
                  <a:srgbClr val="002060"/>
                </a:solidFill>
                <a:latin typeface="Calibri" pitchFamily="34" charset="0"/>
              </a:rPr>
              <a:t>Kaynağında Ayrılması</a:t>
            </a:r>
            <a:endParaRPr lang="tr-TR" sz="2800" b="1" u="sng" dirty="0">
              <a:solidFill>
                <a:srgbClr val="002060"/>
              </a:solidFill>
              <a:latin typeface="Calibri" pitchFamily="34" charset="0"/>
            </a:endParaRPr>
          </a:p>
        </p:txBody>
      </p:sp>
      <p:sp>
        <p:nvSpPr>
          <p:cNvPr id="13" name="Metin kutusu 12"/>
          <p:cNvSpPr txBox="1"/>
          <p:nvPr/>
        </p:nvSpPr>
        <p:spPr>
          <a:xfrm>
            <a:off x="611560" y="2204862"/>
            <a:ext cx="7946745" cy="2117503"/>
          </a:xfrm>
          <a:prstGeom prst="rect">
            <a:avLst/>
          </a:prstGeom>
          <a:noFill/>
        </p:spPr>
        <p:txBody>
          <a:bodyPr wrap="square" rtlCol="0">
            <a:spAutoFit/>
          </a:bodyPr>
          <a:lstStyle/>
          <a:p>
            <a:pPr marL="365125" indent="-255588" eaLnBrk="0" hangingPunct="0">
              <a:spcBef>
                <a:spcPct val="20000"/>
              </a:spcBef>
              <a:buFont typeface="Arial" charset="0"/>
              <a:buChar char="•"/>
            </a:pPr>
            <a:r>
              <a:rPr lang="tr-TR" sz="2400" dirty="0" smtClean="0">
                <a:solidFill>
                  <a:srgbClr val="002060"/>
                </a:solidFill>
                <a:latin typeface="Calibri" pitchFamily="34" charset="0"/>
              </a:rPr>
              <a:t>Atıkların </a:t>
            </a:r>
            <a:r>
              <a:rPr lang="tr-TR" sz="2400" dirty="0">
                <a:solidFill>
                  <a:srgbClr val="002060"/>
                </a:solidFill>
                <a:latin typeface="Calibri" pitchFamily="34" charset="0"/>
              </a:rPr>
              <a:t>oluştuğu noktalara uygun nitelikte biriktirme konteynırları </a:t>
            </a:r>
            <a:r>
              <a:rPr lang="tr-TR" sz="2400" dirty="0" smtClean="0">
                <a:solidFill>
                  <a:srgbClr val="002060"/>
                </a:solidFill>
                <a:latin typeface="Calibri" pitchFamily="34" charset="0"/>
              </a:rPr>
              <a:t>konulmalı,</a:t>
            </a:r>
            <a:endParaRPr lang="tr-TR" sz="2400" dirty="0">
              <a:solidFill>
                <a:srgbClr val="002060"/>
              </a:solidFill>
              <a:latin typeface="Calibri" pitchFamily="34" charset="0"/>
            </a:endParaRPr>
          </a:p>
          <a:p>
            <a:pPr marL="365125" indent="-255588" eaLnBrk="0" hangingPunct="0">
              <a:spcBef>
                <a:spcPct val="20000"/>
              </a:spcBef>
              <a:buFont typeface="Arial" charset="0"/>
              <a:buChar char="•"/>
            </a:pPr>
            <a:r>
              <a:rPr lang="tr-TR" sz="2400" dirty="0">
                <a:solidFill>
                  <a:srgbClr val="002060"/>
                </a:solidFill>
                <a:latin typeface="Calibri" pitchFamily="34" charset="0"/>
              </a:rPr>
              <a:t>Konteynırlar farklı atık türlerine göre farklı renkte olmalı, üzerinde tanımlama etiketi </a:t>
            </a:r>
            <a:r>
              <a:rPr lang="tr-TR" sz="2400" dirty="0" smtClean="0">
                <a:solidFill>
                  <a:srgbClr val="002060"/>
                </a:solidFill>
                <a:latin typeface="Calibri" pitchFamily="34" charset="0"/>
              </a:rPr>
              <a:t>bulunmalı,</a:t>
            </a:r>
            <a:endParaRPr lang="tr-TR" sz="2400" dirty="0">
              <a:solidFill>
                <a:srgbClr val="002060"/>
              </a:solidFill>
              <a:latin typeface="Calibri" pitchFamily="34" charset="0"/>
            </a:endParaRPr>
          </a:p>
          <a:p>
            <a:pPr marL="566737" lvl="1" eaLnBrk="0" hangingPunct="0">
              <a:lnSpc>
                <a:spcPct val="90000"/>
              </a:lnSpc>
              <a:spcBef>
                <a:spcPct val="20000"/>
              </a:spcBef>
            </a:pPr>
            <a:endParaRPr lang="tr-TR" sz="2800" dirty="0"/>
          </a:p>
        </p:txBody>
      </p:sp>
      <p:sp>
        <p:nvSpPr>
          <p:cNvPr id="9" name="Metin kutusu 8"/>
          <p:cNvSpPr txBox="1"/>
          <p:nvPr/>
        </p:nvSpPr>
        <p:spPr>
          <a:xfrm>
            <a:off x="806321" y="715691"/>
            <a:ext cx="7344816" cy="769441"/>
          </a:xfrm>
          <a:prstGeom prst="rect">
            <a:avLst/>
          </a:prstGeom>
          <a:noFill/>
        </p:spPr>
        <p:txBody>
          <a:bodyPr wrap="square" rtlCol="0">
            <a:spAutoFit/>
          </a:bodyPr>
          <a:lstStyle/>
          <a:p>
            <a:pPr algn="ctr"/>
            <a:r>
              <a:rPr lang="tr-TR" sz="4400" b="1" dirty="0" smtClean="0">
                <a:solidFill>
                  <a:srgbClr val="002060"/>
                </a:solidFill>
                <a:latin typeface="Calibri" pitchFamily="34" charset="0"/>
              </a:rPr>
              <a:t>ATIK YÖNETİMİ </a:t>
            </a:r>
            <a:endParaRPr lang="tr-TR" sz="4400" b="1" dirty="0">
              <a:solidFill>
                <a:srgbClr val="002060"/>
              </a:solidFill>
              <a:latin typeface="Calibri" pitchFamily="34" charset="0"/>
            </a:endParaRPr>
          </a:p>
        </p:txBody>
      </p:sp>
      <p:pic>
        <p:nvPicPr>
          <p:cNvPr id="6" name="Resim 10" descr="C:\Users\HP\Pictures\2013-12-20\04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3861048"/>
            <a:ext cx="5040560" cy="2996952"/>
          </a:xfrm>
          <a:prstGeom prst="rect">
            <a:avLst/>
          </a:prstGeom>
          <a:noFill/>
          <a:ln>
            <a:noFill/>
          </a:ln>
        </p:spPr>
      </p:pic>
    </p:spTree>
    <p:extLst>
      <p:ext uri="{BB962C8B-B14F-4D97-AF65-F5344CB8AC3E}">
        <p14:creationId xmlns:p14="http://schemas.microsoft.com/office/powerpoint/2010/main" val="114291460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etin kutusu 11"/>
          <p:cNvSpPr txBox="1"/>
          <p:nvPr/>
        </p:nvSpPr>
        <p:spPr>
          <a:xfrm>
            <a:off x="827584" y="1421487"/>
            <a:ext cx="5686966" cy="954107"/>
          </a:xfrm>
          <a:prstGeom prst="rect">
            <a:avLst/>
          </a:prstGeom>
          <a:noFill/>
        </p:spPr>
        <p:txBody>
          <a:bodyPr wrap="square" rtlCol="0">
            <a:spAutoFit/>
          </a:bodyPr>
          <a:lstStyle/>
          <a:p>
            <a:endParaRPr lang="tr-TR" sz="2800" b="1" u="sng" dirty="0" smtClean="0">
              <a:solidFill>
                <a:srgbClr val="002060"/>
              </a:solidFill>
              <a:latin typeface="Calibri" pitchFamily="34" charset="0"/>
            </a:endParaRPr>
          </a:p>
          <a:p>
            <a:r>
              <a:rPr lang="tr-TR" sz="2800" b="1" u="sng" dirty="0" smtClean="0">
                <a:solidFill>
                  <a:srgbClr val="002060"/>
                </a:solidFill>
                <a:latin typeface="Calibri" pitchFamily="34" charset="0"/>
              </a:rPr>
              <a:t>Kaynağında Ayrılması</a:t>
            </a:r>
            <a:endParaRPr lang="tr-TR" sz="2800" b="1" u="sng" dirty="0">
              <a:solidFill>
                <a:srgbClr val="002060"/>
              </a:solidFill>
              <a:latin typeface="Calibri" pitchFamily="34" charset="0"/>
            </a:endParaRPr>
          </a:p>
        </p:txBody>
      </p:sp>
      <p:sp>
        <p:nvSpPr>
          <p:cNvPr id="13" name="Metin kutusu 12"/>
          <p:cNvSpPr txBox="1"/>
          <p:nvPr/>
        </p:nvSpPr>
        <p:spPr>
          <a:xfrm>
            <a:off x="611561" y="2204862"/>
            <a:ext cx="7632848" cy="3564053"/>
          </a:xfrm>
          <a:prstGeom prst="rect">
            <a:avLst/>
          </a:prstGeom>
          <a:noFill/>
        </p:spPr>
        <p:txBody>
          <a:bodyPr wrap="square" rtlCol="0">
            <a:spAutoFit/>
          </a:bodyPr>
          <a:lstStyle/>
          <a:p>
            <a:pPr marL="365125" indent="-255588" eaLnBrk="0" hangingPunct="0">
              <a:spcBef>
                <a:spcPct val="20000"/>
              </a:spcBef>
              <a:buFont typeface="Arial" charset="0"/>
              <a:buChar char="•"/>
            </a:pPr>
            <a:endParaRPr lang="tr-TR" sz="2400" dirty="0" smtClean="0">
              <a:solidFill>
                <a:srgbClr val="002060"/>
              </a:solidFill>
              <a:latin typeface="Calibri" pitchFamily="34" charset="0"/>
            </a:endParaRPr>
          </a:p>
          <a:p>
            <a:pPr marL="365125" indent="-255588" algn="just" eaLnBrk="0" hangingPunct="0">
              <a:spcBef>
                <a:spcPct val="20000"/>
              </a:spcBef>
              <a:buFont typeface="Arial" charset="0"/>
              <a:buChar char="•"/>
            </a:pPr>
            <a:r>
              <a:rPr lang="tr-TR" sz="2400" dirty="0" smtClean="0">
                <a:solidFill>
                  <a:srgbClr val="002060"/>
                </a:solidFill>
                <a:latin typeface="Calibri" pitchFamily="34" charset="0"/>
              </a:rPr>
              <a:t>Atığın çıktığı tarih, atık miktarı mutlaka olmalıdır.</a:t>
            </a:r>
          </a:p>
          <a:p>
            <a:pPr marL="109537" algn="just" eaLnBrk="0" hangingPunct="0">
              <a:spcBef>
                <a:spcPct val="20000"/>
              </a:spcBef>
            </a:pPr>
            <a:endParaRPr lang="tr-TR" sz="1400" dirty="0" smtClean="0">
              <a:solidFill>
                <a:srgbClr val="002060"/>
              </a:solidFill>
              <a:latin typeface="Calibri" pitchFamily="34" charset="0"/>
            </a:endParaRPr>
          </a:p>
          <a:p>
            <a:pPr marL="365125" indent="-255588" algn="just" eaLnBrk="0" hangingPunct="0">
              <a:spcBef>
                <a:spcPct val="20000"/>
              </a:spcBef>
              <a:buFont typeface="Arial" charset="0"/>
              <a:buChar char="•"/>
            </a:pPr>
            <a:r>
              <a:rPr lang="tr-TR" sz="2400" dirty="0" err="1" smtClean="0">
                <a:solidFill>
                  <a:srgbClr val="002060"/>
                </a:solidFill>
                <a:latin typeface="Calibri" pitchFamily="34" charset="0"/>
              </a:rPr>
              <a:t>Kontamine</a:t>
            </a:r>
            <a:r>
              <a:rPr lang="tr-TR" sz="2400" dirty="0" smtClean="0">
                <a:solidFill>
                  <a:srgbClr val="002060"/>
                </a:solidFill>
                <a:latin typeface="Calibri" pitchFamily="34" charset="0"/>
              </a:rPr>
              <a:t>  atık olan yağlı bez, yağlı eldiven, boyalı bez, boyalı eldiven, boyalı naylon gibi atıklar farklı varillere,</a:t>
            </a:r>
          </a:p>
          <a:p>
            <a:pPr marL="109537" algn="just" eaLnBrk="0" hangingPunct="0">
              <a:spcBef>
                <a:spcPct val="20000"/>
              </a:spcBef>
            </a:pPr>
            <a:endParaRPr lang="tr-TR" sz="1400" dirty="0" smtClean="0">
              <a:solidFill>
                <a:srgbClr val="002060"/>
              </a:solidFill>
              <a:latin typeface="Calibri" pitchFamily="34" charset="0"/>
            </a:endParaRPr>
          </a:p>
          <a:p>
            <a:pPr marL="365125" indent="-255588" algn="just" eaLnBrk="0" hangingPunct="0">
              <a:spcBef>
                <a:spcPct val="20000"/>
              </a:spcBef>
              <a:buFont typeface="Arial" charset="0"/>
              <a:buChar char="•"/>
            </a:pPr>
            <a:r>
              <a:rPr lang="tr-TR" sz="2400" dirty="0" smtClean="0">
                <a:solidFill>
                  <a:srgbClr val="002060"/>
                </a:solidFill>
                <a:latin typeface="Calibri" pitchFamily="34" charset="0"/>
              </a:rPr>
              <a:t>Ambalaj atıkları, kağıt vb. atıklar farklı renkte varillere atılmalıdır.</a:t>
            </a:r>
          </a:p>
          <a:p>
            <a:pPr marL="109537" eaLnBrk="0" hangingPunct="0">
              <a:spcBef>
                <a:spcPct val="20000"/>
              </a:spcBef>
            </a:pPr>
            <a:endParaRPr lang="tr-TR" sz="2800" dirty="0">
              <a:solidFill>
                <a:prstClr val="black"/>
              </a:solidFill>
            </a:endParaRPr>
          </a:p>
        </p:txBody>
      </p:sp>
      <p:sp>
        <p:nvSpPr>
          <p:cNvPr id="9" name="Metin kutusu 8"/>
          <p:cNvSpPr txBox="1"/>
          <p:nvPr/>
        </p:nvSpPr>
        <p:spPr>
          <a:xfrm>
            <a:off x="852621" y="652046"/>
            <a:ext cx="7416824" cy="769441"/>
          </a:xfrm>
          <a:prstGeom prst="rect">
            <a:avLst/>
          </a:prstGeom>
          <a:noFill/>
        </p:spPr>
        <p:txBody>
          <a:bodyPr wrap="square" rtlCol="0">
            <a:spAutoFit/>
          </a:bodyPr>
          <a:lstStyle/>
          <a:p>
            <a:pPr algn="ctr"/>
            <a:r>
              <a:rPr lang="tr-TR" sz="4400" b="1" dirty="0" smtClean="0">
                <a:solidFill>
                  <a:srgbClr val="002060"/>
                </a:solidFill>
                <a:latin typeface="Calibri" pitchFamily="34" charset="0"/>
              </a:rPr>
              <a:t>ATIK YÖNETİMİ </a:t>
            </a:r>
            <a:endParaRPr lang="tr-TR" sz="4400" b="1" dirty="0">
              <a:solidFill>
                <a:srgbClr val="002060"/>
              </a:solidFill>
              <a:latin typeface="Calibri" pitchFamily="34" charset="0"/>
            </a:endParaRPr>
          </a:p>
        </p:txBody>
      </p:sp>
    </p:spTree>
    <p:extLst>
      <p:ext uri="{BB962C8B-B14F-4D97-AF65-F5344CB8AC3E}">
        <p14:creationId xmlns:p14="http://schemas.microsoft.com/office/powerpoint/2010/main" val="130038443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etin kutusu 11"/>
          <p:cNvSpPr txBox="1"/>
          <p:nvPr/>
        </p:nvSpPr>
        <p:spPr>
          <a:xfrm>
            <a:off x="827584" y="1683097"/>
            <a:ext cx="5686966" cy="523220"/>
          </a:xfrm>
          <a:prstGeom prst="rect">
            <a:avLst/>
          </a:prstGeom>
          <a:noFill/>
        </p:spPr>
        <p:txBody>
          <a:bodyPr wrap="square" rtlCol="0">
            <a:spAutoFit/>
          </a:bodyPr>
          <a:lstStyle/>
          <a:p>
            <a:r>
              <a:rPr lang="tr-TR" sz="2800" b="1" u="sng" dirty="0" smtClean="0">
                <a:solidFill>
                  <a:srgbClr val="002060"/>
                </a:solidFill>
                <a:latin typeface="Calibri" pitchFamily="34" charset="0"/>
              </a:rPr>
              <a:t>Kaynağında Ayrılması</a:t>
            </a:r>
            <a:endParaRPr lang="tr-TR" sz="2800" b="1" u="sng" dirty="0">
              <a:solidFill>
                <a:srgbClr val="002060"/>
              </a:solidFill>
              <a:latin typeface="Calibri" pitchFamily="34" charset="0"/>
            </a:endParaRPr>
          </a:p>
        </p:txBody>
      </p:sp>
      <p:sp>
        <p:nvSpPr>
          <p:cNvPr id="13" name="Metin kutusu 12"/>
          <p:cNvSpPr txBox="1"/>
          <p:nvPr/>
        </p:nvSpPr>
        <p:spPr>
          <a:xfrm>
            <a:off x="611561" y="2204862"/>
            <a:ext cx="7488832" cy="3785652"/>
          </a:xfrm>
          <a:prstGeom prst="rect">
            <a:avLst/>
          </a:prstGeom>
          <a:noFill/>
        </p:spPr>
        <p:txBody>
          <a:bodyPr wrap="square" rtlCol="0">
            <a:spAutoFit/>
          </a:bodyPr>
          <a:lstStyle/>
          <a:p>
            <a:pPr marL="365125" indent="-255588" eaLnBrk="0" hangingPunct="0">
              <a:spcBef>
                <a:spcPct val="20000"/>
              </a:spcBef>
              <a:buFont typeface="Arial" charset="0"/>
              <a:buChar char="•"/>
            </a:pPr>
            <a:endParaRPr lang="tr-TR" sz="2400" dirty="0" smtClean="0">
              <a:solidFill>
                <a:srgbClr val="002060"/>
              </a:solidFill>
              <a:latin typeface="Calibri" pitchFamily="34" charset="0"/>
            </a:endParaRPr>
          </a:p>
          <a:p>
            <a:pPr marL="365125" lvl="0" indent="-255588" algn="just" eaLnBrk="0" hangingPunct="0">
              <a:spcBef>
                <a:spcPct val="20000"/>
              </a:spcBef>
              <a:buFont typeface="Arial" charset="0"/>
              <a:buChar char="•"/>
            </a:pPr>
            <a:r>
              <a:rPr lang="tr-TR" sz="2400" dirty="0">
                <a:solidFill>
                  <a:srgbClr val="002060"/>
                </a:solidFill>
                <a:latin typeface="Calibri" pitchFamily="34" charset="0"/>
              </a:rPr>
              <a:t>Boya atıkları </a:t>
            </a:r>
            <a:r>
              <a:rPr lang="tr-TR" sz="2400" dirty="0" err="1" smtClean="0">
                <a:solidFill>
                  <a:srgbClr val="002060"/>
                </a:solidFill>
                <a:latin typeface="Calibri" pitchFamily="34" charset="0"/>
              </a:rPr>
              <a:t>bigbaglere</a:t>
            </a:r>
            <a:r>
              <a:rPr lang="tr-TR" sz="2400" dirty="0" smtClean="0">
                <a:solidFill>
                  <a:srgbClr val="002060"/>
                </a:solidFill>
                <a:latin typeface="Calibri" pitchFamily="34" charset="0"/>
              </a:rPr>
              <a:t> </a:t>
            </a:r>
            <a:r>
              <a:rPr lang="tr-TR" sz="2400" dirty="0">
                <a:solidFill>
                  <a:srgbClr val="002060"/>
                </a:solidFill>
                <a:latin typeface="Calibri" pitchFamily="34" charset="0"/>
              </a:rPr>
              <a:t>doldurulmak suretiyle atık sahasında depolanmalıdır</a:t>
            </a:r>
            <a:r>
              <a:rPr lang="tr-TR" sz="2400" dirty="0" smtClean="0">
                <a:solidFill>
                  <a:srgbClr val="002060"/>
                </a:solidFill>
                <a:latin typeface="Calibri" pitchFamily="34" charset="0"/>
              </a:rPr>
              <a:t>.</a:t>
            </a:r>
          </a:p>
          <a:p>
            <a:pPr marL="109537" lvl="0" algn="just" eaLnBrk="0" hangingPunct="0">
              <a:spcBef>
                <a:spcPct val="20000"/>
              </a:spcBef>
            </a:pPr>
            <a:endParaRPr lang="tr-TR" sz="1400" dirty="0">
              <a:solidFill>
                <a:srgbClr val="002060"/>
              </a:solidFill>
              <a:latin typeface="Calibri" pitchFamily="34" charset="0"/>
            </a:endParaRPr>
          </a:p>
          <a:p>
            <a:pPr marL="365125" indent="-255588" algn="just" eaLnBrk="0" hangingPunct="0">
              <a:spcBef>
                <a:spcPct val="20000"/>
              </a:spcBef>
              <a:buFont typeface="Arial" charset="0"/>
              <a:buChar char="•"/>
            </a:pPr>
            <a:r>
              <a:rPr lang="tr-TR" sz="2400" dirty="0" smtClean="0">
                <a:solidFill>
                  <a:srgbClr val="002060"/>
                </a:solidFill>
                <a:latin typeface="Calibri" pitchFamily="34" charset="0"/>
              </a:rPr>
              <a:t>Varillerde toplanan atıklar taşmayacak şekilde olmalı ve üzerlerinde mutlaka atık etiketleri bulunmalıdır.</a:t>
            </a:r>
          </a:p>
          <a:p>
            <a:pPr marL="109537" algn="just" eaLnBrk="0" hangingPunct="0">
              <a:spcBef>
                <a:spcPct val="20000"/>
              </a:spcBef>
            </a:pPr>
            <a:endParaRPr lang="tr-TR" sz="1400" dirty="0" smtClean="0">
              <a:solidFill>
                <a:srgbClr val="002060"/>
              </a:solidFill>
              <a:latin typeface="Calibri" pitchFamily="34" charset="0"/>
            </a:endParaRPr>
          </a:p>
          <a:p>
            <a:pPr marL="365125" indent="-255588" algn="just" eaLnBrk="0" hangingPunct="0">
              <a:spcBef>
                <a:spcPct val="20000"/>
              </a:spcBef>
              <a:buFont typeface="Arial" charset="0"/>
              <a:buChar char="•"/>
            </a:pPr>
            <a:r>
              <a:rPr lang="tr-TR" sz="2400" dirty="0" smtClean="0">
                <a:solidFill>
                  <a:srgbClr val="002060"/>
                </a:solidFill>
                <a:latin typeface="Calibri" pitchFamily="34" charset="0"/>
              </a:rPr>
              <a:t>Atık yağları taşması durumunda mutlaka absorban malzeme ile toplanmalı ve bu malzeme de ayrı kaplara konmalıdır.</a:t>
            </a:r>
            <a:endParaRPr lang="tr-TR" sz="2400" dirty="0">
              <a:solidFill>
                <a:srgbClr val="002060"/>
              </a:solidFill>
              <a:latin typeface="Calibri" pitchFamily="34" charset="0"/>
            </a:endParaRPr>
          </a:p>
        </p:txBody>
      </p:sp>
      <p:sp>
        <p:nvSpPr>
          <p:cNvPr id="9" name="Metin kutusu 8"/>
          <p:cNvSpPr txBox="1"/>
          <p:nvPr/>
        </p:nvSpPr>
        <p:spPr>
          <a:xfrm>
            <a:off x="827584" y="652046"/>
            <a:ext cx="7272809" cy="769441"/>
          </a:xfrm>
          <a:prstGeom prst="rect">
            <a:avLst/>
          </a:prstGeom>
          <a:noFill/>
        </p:spPr>
        <p:txBody>
          <a:bodyPr wrap="square" rtlCol="0">
            <a:spAutoFit/>
          </a:bodyPr>
          <a:lstStyle/>
          <a:p>
            <a:pPr algn="ctr"/>
            <a:r>
              <a:rPr lang="tr-TR" sz="4400" b="1" dirty="0" smtClean="0">
                <a:solidFill>
                  <a:srgbClr val="002060"/>
                </a:solidFill>
                <a:latin typeface="Calibri" pitchFamily="34" charset="0"/>
              </a:rPr>
              <a:t>ATIK YÖNETİMİ </a:t>
            </a:r>
            <a:endParaRPr lang="tr-TR" sz="4400" b="1" dirty="0">
              <a:solidFill>
                <a:srgbClr val="002060"/>
              </a:solidFill>
              <a:latin typeface="Calibri" pitchFamily="34" charset="0"/>
            </a:endParaRPr>
          </a:p>
        </p:txBody>
      </p:sp>
    </p:spTree>
    <p:extLst>
      <p:ext uri="{BB962C8B-B14F-4D97-AF65-F5344CB8AC3E}">
        <p14:creationId xmlns:p14="http://schemas.microsoft.com/office/powerpoint/2010/main" val="51166374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1" name="Picture 9" descr="ECOCUT-TECH Metal Talaşı Kırıcısı"/>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4695921"/>
            <a:ext cx="3528392" cy="216207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Metin kutusu 5"/>
          <p:cNvSpPr txBox="1"/>
          <p:nvPr/>
        </p:nvSpPr>
        <p:spPr>
          <a:xfrm>
            <a:off x="395536" y="1628800"/>
            <a:ext cx="5320867" cy="4893647"/>
          </a:xfrm>
          <a:prstGeom prst="rect">
            <a:avLst/>
          </a:prstGeom>
          <a:noFill/>
        </p:spPr>
        <p:txBody>
          <a:bodyPr wrap="square" rtlCol="0">
            <a:spAutoFit/>
          </a:bodyPr>
          <a:lstStyle/>
          <a:p>
            <a:r>
              <a:rPr lang="tr-TR" sz="2400" b="1" u="sng" dirty="0" smtClean="0">
                <a:solidFill>
                  <a:srgbClr val="002060"/>
                </a:solidFill>
                <a:latin typeface="Calibri" pitchFamily="34" charset="0"/>
              </a:rPr>
              <a:t>Tehlikeli Atıklar</a:t>
            </a:r>
          </a:p>
          <a:p>
            <a:pPr marL="457200" indent="-457200">
              <a:buFont typeface="Wingdings" pitchFamily="2" charset="2"/>
              <a:buChar char="ü"/>
            </a:pPr>
            <a:r>
              <a:rPr lang="tr-TR" sz="2400" dirty="0" smtClean="0">
                <a:solidFill>
                  <a:srgbClr val="002060"/>
                </a:solidFill>
                <a:latin typeface="Calibri" pitchFamily="34" charset="0"/>
              </a:rPr>
              <a:t>Tehlikeli </a:t>
            </a:r>
            <a:r>
              <a:rPr lang="tr-TR" sz="2400" dirty="0">
                <a:solidFill>
                  <a:srgbClr val="002060"/>
                </a:solidFill>
                <a:latin typeface="Calibri" pitchFamily="34" charset="0"/>
              </a:rPr>
              <a:t>madde ile </a:t>
            </a:r>
            <a:r>
              <a:rPr lang="tr-TR" sz="2400" dirty="0" err="1">
                <a:solidFill>
                  <a:srgbClr val="002060"/>
                </a:solidFill>
                <a:latin typeface="Calibri" pitchFamily="34" charset="0"/>
              </a:rPr>
              <a:t>kontamine</a:t>
            </a:r>
            <a:r>
              <a:rPr lang="tr-TR" sz="2400" dirty="0">
                <a:solidFill>
                  <a:srgbClr val="002060"/>
                </a:solidFill>
                <a:latin typeface="Calibri" pitchFamily="34" charset="0"/>
              </a:rPr>
              <a:t> olmuş ambalajlar (boya kutuları, kimyasal kapları, yağ teneke ve varilleri </a:t>
            </a:r>
            <a:r>
              <a:rPr lang="tr-TR" sz="2400" dirty="0" err="1">
                <a:solidFill>
                  <a:srgbClr val="002060"/>
                </a:solidFill>
                <a:latin typeface="Calibri" pitchFamily="34" charset="0"/>
              </a:rPr>
              <a:t>v.b</a:t>
            </a:r>
            <a:r>
              <a:rPr lang="tr-TR" sz="2400" dirty="0" smtClean="0">
                <a:solidFill>
                  <a:srgbClr val="002060"/>
                </a:solidFill>
                <a:latin typeface="Calibri" pitchFamily="34" charset="0"/>
              </a:rPr>
              <a:t>.) </a:t>
            </a:r>
            <a:r>
              <a:rPr lang="tr-TR" sz="2400" dirty="0">
                <a:solidFill>
                  <a:srgbClr val="002060"/>
                </a:solidFill>
                <a:latin typeface="Calibri" pitchFamily="34" charset="0"/>
              </a:rPr>
              <a:t>kısacası, üzerinde tehlikelilik işareti (yanıcı, parlayıcı, </a:t>
            </a:r>
            <a:r>
              <a:rPr lang="tr-TR" sz="2400" dirty="0" err="1">
                <a:solidFill>
                  <a:srgbClr val="002060"/>
                </a:solidFill>
                <a:latin typeface="Calibri" pitchFamily="34" charset="0"/>
              </a:rPr>
              <a:t>toksik</a:t>
            </a:r>
            <a:r>
              <a:rPr lang="tr-TR" sz="2400" dirty="0">
                <a:solidFill>
                  <a:srgbClr val="002060"/>
                </a:solidFill>
                <a:latin typeface="Calibri" pitchFamily="34" charset="0"/>
              </a:rPr>
              <a:t> çevreye zararlı gibi) bulunan ambalajlar) </a:t>
            </a:r>
            <a:endParaRPr lang="tr-TR" sz="2400" dirty="0" smtClean="0">
              <a:solidFill>
                <a:srgbClr val="002060"/>
              </a:solidFill>
              <a:latin typeface="Calibri" pitchFamily="34" charset="0"/>
            </a:endParaRPr>
          </a:p>
          <a:p>
            <a:pPr marL="457200" indent="-457200">
              <a:buFont typeface="Wingdings" pitchFamily="2" charset="2"/>
              <a:buChar char="ü"/>
            </a:pPr>
            <a:r>
              <a:rPr lang="tr-TR" sz="2400" dirty="0" err="1" smtClean="0">
                <a:solidFill>
                  <a:srgbClr val="002060"/>
                </a:solidFill>
                <a:latin typeface="Calibri" pitchFamily="34" charset="0"/>
              </a:rPr>
              <a:t>Kontamine</a:t>
            </a:r>
            <a:r>
              <a:rPr lang="tr-TR" sz="2400" dirty="0" smtClean="0">
                <a:solidFill>
                  <a:srgbClr val="002060"/>
                </a:solidFill>
                <a:latin typeface="Calibri" pitchFamily="34" charset="0"/>
              </a:rPr>
              <a:t> olmuş eldiven, </a:t>
            </a:r>
            <a:r>
              <a:rPr lang="tr-TR" sz="2400" dirty="0" err="1" smtClean="0">
                <a:solidFill>
                  <a:srgbClr val="002060"/>
                </a:solidFill>
                <a:latin typeface="Calibri" pitchFamily="34" charset="0"/>
              </a:rPr>
              <a:t>giyisi</a:t>
            </a:r>
            <a:r>
              <a:rPr lang="tr-TR" sz="2400" dirty="0" smtClean="0">
                <a:solidFill>
                  <a:srgbClr val="002060"/>
                </a:solidFill>
                <a:latin typeface="Calibri" pitchFamily="34" charset="0"/>
              </a:rPr>
              <a:t>, emiciler</a:t>
            </a:r>
            <a:endParaRPr lang="tr-TR" sz="2400" dirty="0">
              <a:solidFill>
                <a:srgbClr val="002060"/>
              </a:solidFill>
              <a:latin typeface="Calibri" pitchFamily="34" charset="0"/>
            </a:endParaRPr>
          </a:p>
          <a:p>
            <a:pPr marL="457200" indent="-457200">
              <a:buFont typeface="Wingdings" pitchFamily="2" charset="2"/>
              <a:buChar char="ü"/>
            </a:pPr>
            <a:r>
              <a:rPr lang="tr-TR" sz="2400" dirty="0" smtClean="0">
                <a:solidFill>
                  <a:srgbClr val="002060"/>
                </a:solidFill>
                <a:latin typeface="Calibri" pitchFamily="34" charset="0"/>
              </a:rPr>
              <a:t>Atık Yağlar (Motor, makine ve türbin yağları, kompresör yağı, hidrolik yağ, sentetik ve mineral yağlar, emülsiyon ve solüsyonlar) </a:t>
            </a:r>
            <a:r>
              <a:rPr lang="tr-TR" sz="2400" dirty="0">
                <a:solidFill>
                  <a:srgbClr val="002060"/>
                </a:solidFill>
                <a:latin typeface="Calibri" pitchFamily="34" charset="0"/>
              </a:rPr>
              <a:t>	</a:t>
            </a:r>
          </a:p>
        </p:txBody>
      </p:sp>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112" y="1616445"/>
            <a:ext cx="3248086" cy="17137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4" name="Picture 1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44208" y="2708920"/>
            <a:ext cx="1766181" cy="234585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Başlık 2"/>
          <p:cNvSpPr txBox="1">
            <a:spLocks/>
          </p:cNvSpPr>
          <p:nvPr/>
        </p:nvSpPr>
        <p:spPr>
          <a:xfrm>
            <a:off x="933012" y="683078"/>
            <a:ext cx="7560840" cy="39604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tr-TR" sz="3200" b="1" dirty="0" smtClean="0">
              <a:solidFill>
                <a:srgbClr val="002060"/>
              </a:solidFill>
              <a:latin typeface="Calibri" pitchFamily="34" charset="0"/>
            </a:endParaRPr>
          </a:p>
          <a:p>
            <a:r>
              <a:rPr lang="tr-TR" sz="3200" b="1" dirty="0" smtClean="0">
                <a:solidFill>
                  <a:srgbClr val="002060"/>
                </a:solidFill>
                <a:latin typeface="Calibri" pitchFamily="34" charset="0"/>
              </a:rPr>
              <a:t>ATIK YÖNETİMİ</a:t>
            </a:r>
            <a:r>
              <a:rPr lang="tr-TR" b="1" dirty="0" smtClean="0">
                <a:solidFill>
                  <a:srgbClr val="002060"/>
                </a:solidFill>
              </a:rPr>
              <a:t/>
            </a:r>
            <a:br>
              <a:rPr lang="tr-TR" b="1" dirty="0" smtClean="0">
                <a:solidFill>
                  <a:srgbClr val="002060"/>
                </a:solidFill>
              </a:rPr>
            </a:br>
            <a:endParaRPr lang="tr-TR" sz="3200" dirty="0">
              <a:solidFill>
                <a:srgbClr val="002060"/>
              </a:solidFill>
              <a:latin typeface="Calibri" pitchFamily="34" charset="0"/>
            </a:endParaRPr>
          </a:p>
        </p:txBody>
      </p:sp>
    </p:spTree>
    <p:extLst>
      <p:ext uri="{BB962C8B-B14F-4D97-AF65-F5344CB8AC3E}">
        <p14:creationId xmlns:p14="http://schemas.microsoft.com/office/powerpoint/2010/main" val="54099593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fade">
                                      <p:cBhvr>
                                        <p:cTn id="7" dur="1000"/>
                                        <p:tgtEl>
                                          <p:spTgt spid="3077"/>
                                        </p:tgtEl>
                                      </p:cBhvr>
                                    </p:animEffect>
                                    <p:anim calcmode="lin" valueType="num">
                                      <p:cBhvr>
                                        <p:cTn id="8" dur="1000" fill="hold"/>
                                        <p:tgtEl>
                                          <p:spTgt spid="3077"/>
                                        </p:tgtEl>
                                        <p:attrNameLst>
                                          <p:attrName>ppt_x</p:attrName>
                                        </p:attrNameLst>
                                      </p:cBhvr>
                                      <p:tavLst>
                                        <p:tav tm="0">
                                          <p:val>
                                            <p:strVal val="#ppt_x"/>
                                          </p:val>
                                        </p:tav>
                                        <p:tav tm="100000">
                                          <p:val>
                                            <p:strVal val="#ppt_x"/>
                                          </p:val>
                                        </p:tav>
                                      </p:tavLst>
                                    </p:anim>
                                    <p:anim calcmode="lin" valueType="num">
                                      <p:cBhvr>
                                        <p:cTn id="9" dur="1000" fill="hold"/>
                                        <p:tgtEl>
                                          <p:spTgt spid="307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1000"/>
                                        <p:tgtEl>
                                          <p:spTgt spid="6">
                                            <p:txEl>
                                              <p:pRg st="2" end="2"/>
                                            </p:txEl>
                                          </p:spTgt>
                                        </p:tgtEl>
                                      </p:cBhvr>
                                    </p:animEffect>
                                    <p:anim calcmode="lin" valueType="num">
                                      <p:cBhvr>
                                        <p:cTn id="14"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5"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084"/>
                                        </p:tgtEl>
                                        <p:attrNameLst>
                                          <p:attrName>style.visibility</p:attrName>
                                        </p:attrNameLst>
                                      </p:cBhvr>
                                      <p:to>
                                        <p:strVal val="visible"/>
                                      </p:to>
                                    </p:set>
                                    <p:animEffect transition="in" filter="fade">
                                      <p:cBhvr>
                                        <p:cTn id="20" dur="1000"/>
                                        <p:tgtEl>
                                          <p:spTgt spid="3084"/>
                                        </p:tgtEl>
                                      </p:cBhvr>
                                    </p:animEffect>
                                    <p:anim calcmode="lin" valueType="num">
                                      <p:cBhvr>
                                        <p:cTn id="21" dur="1000" fill="hold"/>
                                        <p:tgtEl>
                                          <p:spTgt spid="3084"/>
                                        </p:tgtEl>
                                        <p:attrNameLst>
                                          <p:attrName>ppt_x</p:attrName>
                                        </p:attrNameLst>
                                      </p:cBhvr>
                                      <p:tavLst>
                                        <p:tav tm="0">
                                          <p:val>
                                            <p:strVal val="#ppt_x"/>
                                          </p:val>
                                        </p:tav>
                                        <p:tav tm="100000">
                                          <p:val>
                                            <p:strVal val="#ppt_x"/>
                                          </p:val>
                                        </p:tav>
                                      </p:tavLst>
                                    </p:anim>
                                    <p:anim calcmode="lin" valueType="num">
                                      <p:cBhvr>
                                        <p:cTn id="22" dur="1000" fill="hold"/>
                                        <p:tgtEl>
                                          <p:spTgt spid="3084"/>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Effect transition="in" filter="fade">
                                      <p:cBhvr>
                                        <p:cTn id="27" dur="1000"/>
                                        <p:tgtEl>
                                          <p:spTgt spid="6">
                                            <p:txEl>
                                              <p:pRg st="3" end="3"/>
                                            </p:txEl>
                                          </p:spTgt>
                                        </p:tgtEl>
                                      </p:cBhvr>
                                    </p:animEffect>
                                    <p:anim calcmode="lin" valueType="num">
                                      <p:cBhvr>
                                        <p:cTn id="28"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3081"/>
                                        </p:tgtEl>
                                        <p:attrNameLst>
                                          <p:attrName>style.visibility</p:attrName>
                                        </p:attrNameLst>
                                      </p:cBhvr>
                                      <p:to>
                                        <p:strVal val="visible"/>
                                      </p:to>
                                    </p:set>
                                    <p:animEffect transition="in" filter="fade">
                                      <p:cBhvr>
                                        <p:cTn id="34" dur="1000"/>
                                        <p:tgtEl>
                                          <p:spTgt spid="3081"/>
                                        </p:tgtEl>
                                      </p:cBhvr>
                                    </p:animEffect>
                                    <p:anim calcmode="lin" valueType="num">
                                      <p:cBhvr>
                                        <p:cTn id="35" dur="1000" fill="hold"/>
                                        <p:tgtEl>
                                          <p:spTgt spid="3081"/>
                                        </p:tgtEl>
                                        <p:attrNameLst>
                                          <p:attrName>ppt_x</p:attrName>
                                        </p:attrNameLst>
                                      </p:cBhvr>
                                      <p:tavLst>
                                        <p:tav tm="0">
                                          <p:val>
                                            <p:strVal val="#ppt_x"/>
                                          </p:val>
                                        </p:tav>
                                        <p:tav tm="100000">
                                          <p:val>
                                            <p:strVal val="#ppt_x"/>
                                          </p:val>
                                        </p:tav>
                                      </p:tavLst>
                                    </p:anim>
                                    <p:anim calcmode="lin" valueType="num">
                                      <p:cBhvr>
                                        <p:cTn id="36" dur="1000" fill="hold"/>
                                        <p:tgtEl>
                                          <p:spTgt spid="30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p:cNvSpPr txBox="1"/>
          <p:nvPr/>
        </p:nvSpPr>
        <p:spPr>
          <a:xfrm>
            <a:off x="563129" y="764704"/>
            <a:ext cx="5532193" cy="5693866"/>
          </a:xfrm>
          <a:prstGeom prst="rect">
            <a:avLst/>
          </a:prstGeom>
          <a:noFill/>
        </p:spPr>
        <p:txBody>
          <a:bodyPr wrap="square" rtlCol="0">
            <a:spAutoFit/>
          </a:bodyPr>
          <a:lstStyle/>
          <a:p>
            <a:pPr marL="457200" indent="-457200">
              <a:buFont typeface="Wingdings" pitchFamily="2" charset="2"/>
              <a:buChar char="ü"/>
            </a:pPr>
            <a:endParaRPr lang="tr-TR" sz="2400" dirty="0" smtClean="0">
              <a:solidFill>
                <a:srgbClr val="002060"/>
              </a:solidFill>
              <a:latin typeface="Calibri" pitchFamily="34" charset="0"/>
            </a:endParaRPr>
          </a:p>
          <a:p>
            <a:pPr marL="457200" indent="-457200">
              <a:buFont typeface="Wingdings" pitchFamily="2" charset="2"/>
              <a:buChar char="ü"/>
            </a:pPr>
            <a:endParaRPr lang="tr-TR" sz="2400" dirty="0">
              <a:solidFill>
                <a:srgbClr val="002060"/>
              </a:solidFill>
              <a:latin typeface="Calibri" pitchFamily="34" charset="0"/>
            </a:endParaRPr>
          </a:p>
          <a:p>
            <a:pPr lvl="0"/>
            <a:r>
              <a:rPr lang="tr-TR" sz="2400" b="1" u="sng" dirty="0">
                <a:solidFill>
                  <a:srgbClr val="002060"/>
                </a:solidFill>
                <a:latin typeface="Calibri" pitchFamily="34" charset="0"/>
              </a:rPr>
              <a:t>Tehlikeli Atıklar</a:t>
            </a:r>
          </a:p>
          <a:p>
            <a:pPr marL="457200" indent="-457200">
              <a:buFont typeface="Wingdings" pitchFamily="2" charset="2"/>
              <a:buChar char="ü"/>
            </a:pPr>
            <a:r>
              <a:rPr lang="tr-TR" sz="2400" dirty="0" smtClean="0">
                <a:solidFill>
                  <a:srgbClr val="002060"/>
                </a:solidFill>
                <a:latin typeface="Calibri" pitchFamily="34" charset="0"/>
              </a:rPr>
              <a:t>Endüksiyon </a:t>
            </a:r>
            <a:r>
              <a:rPr lang="tr-TR" sz="2400" dirty="0">
                <a:solidFill>
                  <a:srgbClr val="002060"/>
                </a:solidFill>
                <a:latin typeface="Calibri" pitchFamily="34" charset="0"/>
              </a:rPr>
              <a:t>ve ark ocakları filtre tozları,</a:t>
            </a:r>
          </a:p>
          <a:p>
            <a:pPr marL="457200" indent="-457200">
              <a:buFont typeface="Wingdings" pitchFamily="2" charset="2"/>
              <a:buChar char="ü"/>
            </a:pPr>
            <a:r>
              <a:rPr lang="tr-TR" sz="2400" dirty="0" smtClean="0">
                <a:solidFill>
                  <a:srgbClr val="002060"/>
                </a:solidFill>
                <a:latin typeface="Calibri" pitchFamily="34" charset="0"/>
              </a:rPr>
              <a:t>Yağlı </a:t>
            </a:r>
            <a:r>
              <a:rPr lang="tr-TR" sz="2400" dirty="0">
                <a:solidFill>
                  <a:srgbClr val="002060"/>
                </a:solidFill>
                <a:latin typeface="Calibri" pitchFamily="34" charset="0"/>
              </a:rPr>
              <a:t>araç </a:t>
            </a:r>
            <a:r>
              <a:rPr lang="tr-TR" sz="2400" dirty="0" smtClean="0">
                <a:solidFill>
                  <a:srgbClr val="002060"/>
                </a:solidFill>
                <a:latin typeface="Calibri" pitchFamily="34" charset="0"/>
              </a:rPr>
              <a:t>parçaları </a:t>
            </a:r>
            <a:endParaRPr lang="tr-TR" sz="2400" dirty="0">
              <a:solidFill>
                <a:srgbClr val="002060"/>
              </a:solidFill>
              <a:latin typeface="Calibri" pitchFamily="34" charset="0"/>
            </a:endParaRPr>
          </a:p>
          <a:p>
            <a:pPr marL="457200" indent="-457200">
              <a:buFont typeface="Wingdings" pitchFamily="2" charset="2"/>
              <a:buChar char="ü"/>
            </a:pPr>
            <a:r>
              <a:rPr lang="tr-TR" sz="2400" dirty="0" smtClean="0">
                <a:solidFill>
                  <a:srgbClr val="002060"/>
                </a:solidFill>
                <a:latin typeface="Calibri" pitchFamily="34" charset="0"/>
              </a:rPr>
              <a:t>Eski </a:t>
            </a:r>
            <a:r>
              <a:rPr lang="tr-TR" sz="2400" dirty="0">
                <a:solidFill>
                  <a:srgbClr val="002060"/>
                </a:solidFill>
                <a:latin typeface="Calibri" pitchFamily="34" charset="0"/>
              </a:rPr>
              <a:t>piller ve </a:t>
            </a:r>
            <a:r>
              <a:rPr lang="tr-TR" sz="2400" dirty="0" smtClean="0">
                <a:solidFill>
                  <a:srgbClr val="002060"/>
                </a:solidFill>
                <a:latin typeface="Calibri" pitchFamily="34" charset="0"/>
              </a:rPr>
              <a:t>aküler</a:t>
            </a:r>
            <a:endParaRPr lang="tr-TR" sz="2400" dirty="0">
              <a:solidFill>
                <a:srgbClr val="002060"/>
              </a:solidFill>
              <a:latin typeface="Calibri" pitchFamily="34" charset="0"/>
            </a:endParaRPr>
          </a:p>
          <a:p>
            <a:pPr marL="457200" indent="-457200">
              <a:buFont typeface="Wingdings" pitchFamily="2" charset="2"/>
              <a:buChar char="ü"/>
            </a:pPr>
            <a:r>
              <a:rPr lang="tr-TR" sz="2400" dirty="0" smtClean="0">
                <a:solidFill>
                  <a:srgbClr val="002060"/>
                </a:solidFill>
                <a:latin typeface="Calibri" pitchFamily="34" charset="0"/>
              </a:rPr>
              <a:t>Organik </a:t>
            </a:r>
            <a:r>
              <a:rPr lang="tr-TR" sz="2400" dirty="0" err="1" smtClean="0">
                <a:solidFill>
                  <a:srgbClr val="002060"/>
                </a:solidFill>
                <a:latin typeface="Calibri" pitchFamily="34" charset="0"/>
              </a:rPr>
              <a:t>solventler</a:t>
            </a:r>
            <a:endParaRPr lang="tr-TR" sz="2400" dirty="0">
              <a:solidFill>
                <a:srgbClr val="002060"/>
              </a:solidFill>
              <a:latin typeface="Calibri" pitchFamily="34" charset="0"/>
            </a:endParaRPr>
          </a:p>
          <a:p>
            <a:pPr marL="457200" indent="-457200">
              <a:buFont typeface="Wingdings" pitchFamily="2" charset="2"/>
              <a:buChar char="ü"/>
            </a:pPr>
            <a:r>
              <a:rPr lang="tr-TR" sz="2400" dirty="0" err="1" smtClean="0">
                <a:solidFill>
                  <a:srgbClr val="002060"/>
                </a:solidFill>
                <a:latin typeface="Calibri" pitchFamily="34" charset="0"/>
              </a:rPr>
              <a:t>Flouresan</a:t>
            </a:r>
            <a:r>
              <a:rPr lang="tr-TR" sz="2400" dirty="0" smtClean="0">
                <a:solidFill>
                  <a:srgbClr val="002060"/>
                </a:solidFill>
                <a:latin typeface="Calibri" pitchFamily="34" charset="0"/>
              </a:rPr>
              <a:t> </a:t>
            </a:r>
            <a:r>
              <a:rPr lang="tr-TR" sz="2400" dirty="0">
                <a:solidFill>
                  <a:srgbClr val="002060"/>
                </a:solidFill>
                <a:latin typeface="Calibri" pitchFamily="34" charset="0"/>
              </a:rPr>
              <a:t>lambalar, kartuş ve tonerler,</a:t>
            </a:r>
          </a:p>
          <a:p>
            <a:pPr marL="457200" indent="-457200">
              <a:buFont typeface="Wingdings" pitchFamily="2" charset="2"/>
              <a:buChar char="ü"/>
            </a:pPr>
            <a:r>
              <a:rPr lang="tr-TR" sz="2400" dirty="0" smtClean="0">
                <a:solidFill>
                  <a:srgbClr val="002060"/>
                </a:solidFill>
                <a:latin typeface="Calibri" pitchFamily="34" charset="0"/>
              </a:rPr>
              <a:t>Asbest </a:t>
            </a:r>
            <a:r>
              <a:rPr lang="tr-TR" sz="2400" dirty="0">
                <a:solidFill>
                  <a:srgbClr val="002060"/>
                </a:solidFill>
                <a:latin typeface="Calibri" pitchFamily="34" charset="0"/>
              </a:rPr>
              <a:t>içeren maddeler, </a:t>
            </a:r>
            <a:endParaRPr lang="tr-TR" sz="2400" dirty="0" smtClean="0">
              <a:solidFill>
                <a:srgbClr val="002060"/>
              </a:solidFill>
              <a:latin typeface="Calibri" pitchFamily="34" charset="0"/>
            </a:endParaRPr>
          </a:p>
          <a:p>
            <a:pPr marL="450850" indent="-450850" algn="just">
              <a:buFont typeface="Wingdings" pitchFamily="2" charset="2"/>
              <a:buChar char="ü"/>
            </a:pPr>
            <a:r>
              <a:rPr lang="tr-TR" sz="2400" dirty="0" smtClean="0">
                <a:solidFill>
                  <a:srgbClr val="002060"/>
                </a:solidFill>
                <a:latin typeface="Calibri" pitchFamily="34" charset="0"/>
              </a:rPr>
              <a:t>Yağ </a:t>
            </a:r>
            <a:r>
              <a:rPr lang="tr-TR" sz="2400" dirty="0">
                <a:solidFill>
                  <a:srgbClr val="002060"/>
                </a:solidFill>
                <a:latin typeface="Calibri" pitchFamily="34" charset="0"/>
              </a:rPr>
              <a:t>filtreleri vb.</a:t>
            </a:r>
          </a:p>
          <a:p>
            <a:pPr marL="457200" indent="-457200">
              <a:buFont typeface="Wingdings" pitchFamily="2" charset="2"/>
              <a:buChar char="ü"/>
            </a:pPr>
            <a:r>
              <a:rPr lang="tr-TR" sz="2400" dirty="0" smtClean="0">
                <a:solidFill>
                  <a:srgbClr val="002060"/>
                </a:solidFill>
                <a:latin typeface="Calibri" pitchFamily="34" charset="0"/>
              </a:rPr>
              <a:t>Siyanür içeren sertleştirme tuzları</a:t>
            </a:r>
          </a:p>
          <a:p>
            <a:pPr marL="457200" indent="-457200">
              <a:buFont typeface="Wingdings" pitchFamily="2" charset="2"/>
              <a:buChar char="ü"/>
            </a:pPr>
            <a:r>
              <a:rPr lang="tr-TR" sz="2400" dirty="0" smtClean="0">
                <a:solidFill>
                  <a:srgbClr val="002060"/>
                </a:solidFill>
                <a:latin typeface="Calibri" pitchFamily="34" charset="0"/>
              </a:rPr>
              <a:t>Metal </a:t>
            </a:r>
            <a:r>
              <a:rPr lang="tr-TR" sz="2400" dirty="0">
                <a:solidFill>
                  <a:srgbClr val="002060"/>
                </a:solidFill>
                <a:latin typeface="Calibri" pitchFamily="34" charset="0"/>
              </a:rPr>
              <a:t>içeren boya ve fosfat çamuru </a:t>
            </a:r>
          </a:p>
          <a:p>
            <a:pPr marL="457200" indent="-457200">
              <a:buFont typeface="Wingdings" pitchFamily="2" charset="2"/>
              <a:buChar char="ü"/>
            </a:pPr>
            <a:r>
              <a:rPr lang="tr-TR" sz="2400" dirty="0">
                <a:solidFill>
                  <a:srgbClr val="002060"/>
                </a:solidFill>
                <a:latin typeface="Calibri" pitchFamily="34" charset="0"/>
              </a:rPr>
              <a:t>Yağ içeren kablo atıkları </a:t>
            </a:r>
          </a:p>
          <a:p>
            <a:pPr marL="457200" indent="-457200">
              <a:buFont typeface="Wingdings" pitchFamily="2" charset="2"/>
              <a:buChar char="ü"/>
            </a:pPr>
            <a:r>
              <a:rPr lang="tr-TR" sz="2400" dirty="0" smtClean="0">
                <a:solidFill>
                  <a:srgbClr val="002060"/>
                </a:solidFill>
                <a:latin typeface="Calibri" pitchFamily="34" charset="0"/>
              </a:rPr>
              <a:t>Fotoğrafçılıktan kaynaklanan </a:t>
            </a:r>
            <a:r>
              <a:rPr lang="tr-TR" sz="2400" dirty="0">
                <a:solidFill>
                  <a:srgbClr val="002060"/>
                </a:solidFill>
                <a:latin typeface="Calibri" pitchFamily="34" charset="0"/>
              </a:rPr>
              <a:t>film banyo suları </a:t>
            </a:r>
            <a:r>
              <a:rPr lang="tr-TR" sz="2400" dirty="0" smtClean="0">
                <a:solidFill>
                  <a:srgbClr val="002060"/>
                </a:solidFill>
                <a:latin typeface="Calibri" pitchFamily="34" charset="0"/>
              </a:rPr>
              <a:t>gibi atıklar örnek verilebilir.</a:t>
            </a:r>
            <a:r>
              <a:rPr lang="tr-TR" sz="2800" dirty="0">
                <a:solidFill>
                  <a:srgbClr val="C00000"/>
                </a:solidFill>
              </a:rPr>
              <a:t>	</a:t>
            </a:r>
            <a:endParaRPr lang="tr-TR" sz="2800" dirty="0">
              <a:solidFill>
                <a:prstClr val="black"/>
              </a:solidFill>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0366" y="1918163"/>
            <a:ext cx="3119038" cy="214228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V="1">
            <a:off x="6300192" y="4290039"/>
            <a:ext cx="2609212" cy="195691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Başlık 2"/>
          <p:cNvSpPr>
            <a:spLocks noGrp="1"/>
          </p:cNvSpPr>
          <p:nvPr>
            <p:ph type="title"/>
          </p:nvPr>
        </p:nvSpPr>
        <p:spPr>
          <a:xfrm>
            <a:off x="755576" y="440668"/>
            <a:ext cx="7560840" cy="648072"/>
          </a:xfrm>
        </p:spPr>
        <p:txBody>
          <a:bodyPr>
            <a:noAutofit/>
          </a:bodyPr>
          <a:lstStyle/>
          <a:p>
            <a:pPr algn="ctr"/>
            <a:r>
              <a:rPr lang="tr-TR" b="1" dirty="0" smtClean="0"/>
              <a:t/>
            </a:r>
            <a:br>
              <a:rPr lang="tr-TR" b="1" dirty="0" smtClean="0"/>
            </a:br>
            <a:r>
              <a:rPr lang="tr-TR" sz="3200" b="1" dirty="0" smtClean="0">
                <a:solidFill>
                  <a:srgbClr val="002060"/>
                </a:solidFill>
              </a:rPr>
              <a:t>ATIK YÖNETİMİ</a:t>
            </a:r>
            <a:endParaRPr lang="tr-TR" sz="3200" dirty="0">
              <a:solidFill>
                <a:srgbClr val="002060"/>
              </a:solidFill>
              <a:latin typeface="Calibri" pitchFamily="34" charset="0"/>
            </a:endParaRPr>
          </a:p>
        </p:txBody>
      </p:sp>
    </p:spTree>
    <p:extLst>
      <p:ext uri="{BB962C8B-B14F-4D97-AF65-F5344CB8AC3E}">
        <p14:creationId xmlns:p14="http://schemas.microsoft.com/office/powerpoint/2010/main" val="262539326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099"/>
                                        </p:tgtEl>
                                        <p:attrNameLst>
                                          <p:attrName>style.visibility</p:attrName>
                                        </p:attrNameLst>
                                      </p:cBhvr>
                                      <p:to>
                                        <p:strVal val="visible"/>
                                      </p:to>
                                    </p:set>
                                    <p:animEffect transition="in" filter="fade">
                                      <p:cBhvr>
                                        <p:cTn id="14" dur="1000"/>
                                        <p:tgtEl>
                                          <p:spTgt spid="4099"/>
                                        </p:tgtEl>
                                      </p:cBhvr>
                                    </p:animEffect>
                                    <p:anim calcmode="lin" valueType="num">
                                      <p:cBhvr>
                                        <p:cTn id="15" dur="1000" fill="hold"/>
                                        <p:tgtEl>
                                          <p:spTgt spid="4099"/>
                                        </p:tgtEl>
                                        <p:attrNameLst>
                                          <p:attrName>ppt_x</p:attrName>
                                        </p:attrNameLst>
                                      </p:cBhvr>
                                      <p:tavLst>
                                        <p:tav tm="0">
                                          <p:val>
                                            <p:strVal val="#ppt_x"/>
                                          </p:val>
                                        </p:tav>
                                        <p:tav tm="100000">
                                          <p:val>
                                            <p:strVal val="#ppt_x"/>
                                          </p:val>
                                        </p:tav>
                                      </p:tavLst>
                                    </p:anim>
                                    <p:anim calcmode="lin" valueType="num">
                                      <p:cBhvr>
                                        <p:cTn id="16" dur="1000" fill="hold"/>
                                        <p:tgtEl>
                                          <p:spTgt spid="40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şlık 2"/>
          <p:cNvSpPr>
            <a:spLocks noGrp="1"/>
          </p:cNvSpPr>
          <p:nvPr>
            <p:ph type="title"/>
          </p:nvPr>
        </p:nvSpPr>
        <p:spPr>
          <a:xfrm>
            <a:off x="805813" y="692696"/>
            <a:ext cx="7560840" cy="576064"/>
          </a:xfrm>
        </p:spPr>
        <p:txBody>
          <a:bodyPr>
            <a:noAutofit/>
          </a:bodyPr>
          <a:lstStyle/>
          <a:p>
            <a:pPr algn="ctr"/>
            <a:r>
              <a:rPr lang="tr-TR" sz="3200" b="1" dirty="0" smtClean="0">
                <a:solidFill>
                  <a:srgbClr val="002060"/>
                </a:solidFill>
                <a:latin typeface="Calibri" pitchFamily="34" charset="0"/>
              </a:rPr>
              <a:t/>
            </a:r>
            <a:br>
              <a:rPr lang="tr-TR" sz="3200" b="1" dirty="0" smtClean="0">
                <a:solidFill>
                  <a:srgbClr val="002060"/>
                </a:solidFill>
                <a:latin typeface="Calibri" pitchFamily="34" charset="0"/>
              </a:rPr>
            </a:br>
            <a:r>
              <a:rPr lang="tr-TR" sz="3200" b="1" dirty="0" smtClean="0">
                <a:solidFill>
                  <a:srgbClr val="002060"/>
                </a:solidFill>
                <a:latin typeface="Calibri" pitchFamily="34" charset="0"/>
              </a:rPr>
              <a:t>ATIK YÖNETİMİ</a:t>
            </a:r>
            <a:r>
              <a:rPr lang="tr-TR" b="1" dirty="0" smtClean="0"/>
              <a:t/>
            </a:r>
            <a:br>
              <a:rPr lang="tr-TR" b="1" dirty="0" smtClean="0"/>
            </a:br>
            <a:endParaRPr lang="tr-TR" sz="3200" dirty="0">
              <a:latin typeface="Calibri" pitchFamily="34" charset="0"/>
            </a:endParaRPr>
          </a:p>
        </p:txBody>
      </p:sp>
      <p:sp>
        <p:nvSpPr>
          <p:cNvPr id="7" name="Metin kutusu 6"/>
          <p:cNvSpPr txBox="1"/>
          <p:nvPr/>
        </p:nvSpPr>
        <p:spPr>
          <a:xfrm>
            <a:off x="672655" y="4230326"/>
            <a:ext cx="7776864" cy="1785104"/>
          </a:xfrm>
          <a:prstGeom prst="rect">
            <a:avLst/>
          </a:prstGeom>
          <a:noFill/>
        </p:spPr>
        <p:txBody>
          <a:bodyPr wrap="square" rtlCol="0">
            <a:spAutoFit/>
          </a:bodyPr>
          <a:lstStyle/>
          <a:p>
            <a:pPr algn="just"/>
            <a:endParaRPr lang="tr-TR" sz="1400" dirty="0" smtClean="0">
              <a:solidFill>
                <a:srgbClr val="002060"/>
              </a:solidFill>
              <a:latin typeface="Calibri" pitchFamily="34" charset="0"/>
            </a:endParaRPr>
          </a:p>
          <a:p>
            <a:pPr algn="just"/>
            <a:endParaRPr lang="tr-TR" sz="2400" dirty="0" smtClean="0">
              <a:solidFill>
                <a:srgbClr val="002060"/>
              </a:solidFill>
              <a:latin typeface="Calibri" pitchFamily="34" charset="0"/>
            </a:endParaRPr>
          </a:p>
          <a:p>
            <a:pPr algn="just"/>
            <a:r>
              <a:rPr lang="tr-TR" sz="2400" dirty="0" smtClean="0">
                <a:solidFill>
                  <a:srgbClr val="002060"/>
                </a:solidFill>
                <a:latin typeface="Calibri" pitchFamily="34" charset="0"/>
              </a:rPr>
              <a:t>Atık </a:t>
            </a:r>
            <a:r>
              <a:rPr lang="tr-TR" sz="2400" dirty="0">
                <a:solidFill>
                  <a:srgbClr val="002060"/>
                </a:solidFill>
                <a:latin typeface="Calibri" pitchFamily="34" charset="0"/>
              </a:rPr>
              <a:t>Yönetimi Genel Esaslarına </a:t>
            </a:r>
            <a:r>
              <a:rPr lang="tr-TR" sz="2400" dirty="0" smtClean="0">
                <a:solidFill>
                  <a:srgbClr val="002060"/>
                </a:solidFill>
                <a:latin typeface="Calibri" pitchFamily="34" charset="0"/>
              </a:rPr>
              <a:t>İlişkin Yönetmelikte karşılığında «M» ve «A» ibarelerine göre tehlikeli olup olmadığına analiz yaptırılarak karar verilir.</a:t>
            </a:r>
            <a:endParaRPr lang="tr-TR" sz="2400" dirty="0">
              <a:solidFill>
                <a:srgbClr val="002060"/>
              </a:solidFill>
              <a:latin typeface="Calibri" pitchFamily="34" charset="0"/>
            </a:endParaRPr>
          </a:p>
        </p:txBody>
      </p:sp>
      <p:sp>
        <p:nvSpPr>
          <p:cNvPr id="8" name="Metin kutusu 7"/>
          <p:cNvSpPr txBox="1"/>
          <p:nvPr/>
        </p:nvSpPr>
        <p:spPr>
          <a:xfrm>
            <a:off x="673858" y="1800134"/>
            <a:ext cx="4690230" cy="2677656"/>
          </a:xfrm>
          <a:prstGeom prst="rect">
            <a:avLst/>
          </a:prstGeom>
          <a:noFill/>
        </p:spPr>
        <p:txBody>
          <a:bodyPr wrap="square" rtlCol="0">
            <a:spAutoFit/>
          </a:bodyPr>
          <a:lstStyle/>
          <a:p>
            <a:r>
              <a:rPr lang="tr-TR" sz="2400" b="1" u="sng" dirty="0" smtClean="0">
                <a:solidFill>
                  <a:srgbClr val="002060"/>
                </a:solidFill>
                <a:latin typeface="Calibri" pitchFamily="34" charset="0"/>
              </a:rPr>
              <a:t>Tehlikeli Olmayan Bazı Atık Türleri</a:t>
            </a:r>
          </a:p>
          <a:p>
            <a:pPr algn="just"/>
            <a:r>
              <a:rPr lang="tr-TR" sz="2400" dirty="0" smtClean="0">
                <a:solidFill>
                  <a:srgbClr val="002060"/>
                </a:solidFill>
                <a:latin typeface="Calibri" pitchFamily="34" charset="0"/>
              </a:rPr>
              <a:t>Tahta, naylon, kağıt, </a:t>
            </a:r>
            <a:r>
              <a:rPr lang="tr-TR" sz="2400" dirty="0" err="1" smtClean="0">
                <a:solidFill>
                  <a:srgbClr val="002060"/>
                </a:solidFill>
                <a:latin typeface="Calibri" pitchFamily="34" charset="0"/>
              </a:rPr>
              <a:t>bentonit</a:t>
            </a:r>
            <a:r>
              <a:rPr lang="tr-TR" sz="2400" dirty="0" smtClean="0">
                <a:solidFill>
                  <a:srgbClr val="002060"/>
                </a:solidFill>
                <a:latin typeface="Calibri" pitchFamily="34" charset="0"/>
              </a:rPr>
              <a:t> torbası, pik talaşı, metal atıklar, maske ve ayakkabılar, </a:t>
            </a:r>
            <a:r>
              <a:rPr lang="tr-TR" sz="2400" dirty="0" err="1" smtClean="0">
                <a:solidFill>
                  <a:srgbClr val="002060"/>
                </a:solidFill>
                <a:latin typeface="Calibri" pitchFamily="34" charset="0"/>
              </a:rPr>
              <a:t>refrakter</a:t>
            </a:r>
            <a:r>
              <a:rPr lang="tr-TR" sz="2400" dirty="0" smtClean="0">
                <a:solidFill>
                  <a:srgbClr val="002060"/>
                </a:solidFill>
                <a:latin typeface="Calibri" pitchFamily="34" charset="0"/>
              </a:rPr>
              <a:t> atıkları, cüruflar, kum </a:t>
            </a:r>
            <a:r>
              <a:rPr lang="tr-TR" sz="2400" dirty="0" err="1" smtClean="0">
                <a:solidFill>
                  <a:srgbClr val="002060"/>
                </a:solidFill>
                <a:latin typeface="Calibri" pitchFamily="34" charset="0"/>
              </a:rPr>
              <a:t>rejenerasyon</a:t>
            </a:r>
            <a:r>
              <a:rPr lang="tr-TR" sz="2400" dirty="0" smtClean="0">
                <a:solidFill>
                  <a:srgbClr val="002060"/>
                </a:solidFill>
                <a:latin typeface="Calibri" pitchFamily="34" charset="0"/>
              </a:rPr>
              <a:t> fan tozu, kalıplama ve tamamlama fan tozları, ÖTL …</a:t>
            </a:r>
            <a:endParaRPr lang="tr-TR" sz="2400" dirty="0">
              <a:solidFill>
                <a:srgbClr val="002060"/>
              </a:solidFill>
              <a:latin typeface="Calibri" pitchFamily="34" charset="0"/>
            </a:endParaRPr>
          </a:p>
        </p:txBody>
      </p:sp>
      <p:pic>
        <p:nvPicPr>
          <p:cNvPr id="5122"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652120" y="1994027"/>
            <a:ext cx="2941415" cy="2207139"/>
          </a:xfrm>
          <a:prstGeom prst="round2DiagRect">
            <a:avLst>
              <a:gd name="adj1" fmla="val 16667"/>
              <a:gd name="adj2" fmla="val 0"/>
            </a:avLst>
          </a:prstGeom>
          <a:ln w="9525">
            <a:solidFill>
              <a:schemeClr val="bg2">
                <a:lumMod val="90000"/>
              </a:schemeClr>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0675683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http://www.fantastikresimler.net/wp-content/uploads/2010/12/beautiful-butterfly-and-natural-environmen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8487" y="4077072"/>
            <a:ext cx="5115459" cy="27809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aphicFrame>
        <p:nvGraphicFramePr>
          <p:cNvPr id="2" name="İçerik Yer Tutucusu 1"/>
          <p:cNvGraphicFramePr>
            <a:graphicFrameLocks noGrp="1"/>
          </p:cNvGraphicFramePr>
          <p:nvPr>
            <p:ph idx="1"/>
            <p:extLst>
              <p:ext uri="{D42A27DB-BD31-4B8C-83A1-F6EECF244321}">
                <p14:modId xmlns:p14="http://schemas.microsoft.com/office/powerpoint/2010/main" val="2059353963"/>
              </p:ext>
            </p:extLst>
          </p:nvPr>
        </p:nvGraphicFramePr>
        <p:xfrm>
          <a:off x="251520" y="1556792"/>
          <a:ext cx="8064896" cy="29523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Başlık 7"/>
          <p:cNvSpPr>
            <a:spLocks noGrp="1"/>
          </p:cNvSpPr>
          <p:nvPr>
            <p:ph type="title"/>
          </p:nvPr>
        </p:nvSpPr>
        <p:spPr>
          <a:xfrm>
            <a:off x="467544" y="764704"/>
            <a:ext cx="7992888" cy="811560"/>
          </a:xfrm>
        </p:spPr>
        <p:txBody>
          <a:bodyPr>
            <a:noAutofit/>
          </a:bodyPr>
          <a:lstStyle/>
          <a:p>
            <a:pPr algn="ctr"/>
            <a:r>
              <a:rPr lang="tr-TR" b="1" dirty="0" smtClean="0">
                <a:solidFill>
                  <a:srgbClr val="002060"/>
                </a:solidFill>
                <a:latin typeface="Calibri" pitchFamily="34" charset="0"/>
              </a:rPr>
              <a:t>ÇEVRE </a:t>
            </a:r>
            <a:endParaRPr lang="tr-TR" b="1" dirty="0">
              <a:solidFill>
                <a:srgbClr val="002060"/>
              </a:solidFill>
              <a:latin typeface="Calibri" pitchFamily="34" charset="0"/>
            </a:endParaRPr>
          </a:p>
        </p:txBody>
      </p:sp>
    </p:spTree>
    <p:extLst>
      <p:ext uri="{BB962C8B-B14F-4D97-AF65-F5344CB8AC3E}">
        <p14:creationId xmlns:p14="http://schemas.microsoft.com/office/powerpoint/2010/main" val="6527726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circle(out)">
                                      <p:cBhvr>
                                        <p:cTn id="7" dur="20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etin kutusu 11"/>
          <p:cNvSpPr txBox="1"/>
          <p:nvPr/>
        </p:nvSpPr>
        <p:spPr>
          <a:xfrm>
            <a:off x="827584" y="1679443"/>
            <a:ext cx="5686966" cy="523220"/>
          </a:xfrm>
          <a:prstGeom prst="rect">
            <a:avLst/>
          </a:prstGeom>
          <a:noFill/>
        </p:spPr>
        <p:txBody>
          <a:bodyPr wrap="square" rtlCol="0">
            <a:spAutoFit/>
          </a:bodyPr>
          <a:lstStyle/>
          <a:p>
            <a:r>
              <a:rPr lang="tr-TR" sz="2800" b="1" u="sng" dirty="0" smtClean="0">
                <a:solidFill>
                  <a:srgbClr val="002060"/>
                </a:solidFill>
                <a:latin typeface="Calibri" pitchFamily="34" charset="0"/>
              </a:rPr>
              <a:t>Geçici Depolama</a:t>
            </a:r>
            <a:endParaRPr lang="tr-TR" sz="2800" b="1" u="sng" dirty="0">
              <a:solidFill>
                <a:srgbClr val="002060"/>
              </a:solidFill>
              <a:latin typeface="Calibri" pitchFamily="34" charset="0"/>
            </a:endParaRPr>
          </a:p>
        </p:txBody>
      </p:sp>
      <p:sp>
        <p:nvSpPr>
          <p:cNvPr id="13" name="Metin kutusu 12"/>
          <p:cNvSpPr txBox="1"/>
          <p:nvPr/>
        </p:nvSpPr>
        <p:spPr>
          <a:xfrm>
            <a:off x="611560" y="2204862"/>
            <a:ext cx="7946745" cy="3730252"/>
          </a:xfrm>
          <a:prstGeom prst="rect">
            <a:avLst/>
          </a:prstGeom>
          <a:noFill/>
        </p:spPr>
        <p:txBody>
          <a:bodyPr wrap="square" rtlCol="0">
            <a:spAutoFit/>
          </a:bodyPr>
          <a:lstStyle/>
          <a:p>
            <a:pPr marL="365125" indent="-255588" eaLnBrk="0" hangingPunct="0">
              <a:lnSpc>
                <a:spcPct val="90000"/>
              </a:lnSpc>
              <a:spcBef>
                <a:spcPct val="20000"/>
              </a:spcBef>
              <a:buFont typeface="Arial" charset="0"/>
              <a:buChar char="•"/>
            </a:pPr>
            <a:endParaRPr lang="tr-TR" sz="2400" dirty="0" smtClean="0">
              <a:solidFill>
                <a:srgbClr val="002060"/>
              </a:solidFill>
              <a:latin typeface="Calibri" pitchFamily="34" charset="0"/>
            </a:endParaRPr>
          </a:p>
          <a:p>
            <a:pPr marL="365125" indent="-255588" algn="just" eaLnBrk="0" hangingPunct="0">
              <a:lnSpc>
                <a:spcPct val="90000"/>
              </a:lnSpc>
              <a:spcBef>
                <a:spcPct val="20000"/>
              </a:spcBef>
              <a:buFont typeface="Arial" charset="0"/>
              <a:buChar char="•"/>
            </a:pPr>
            <a:r>
              <a:rPr lang="tr-TR" sz="2400" dirty="0" smtClean="0">
                <a:solidFill>
                  <a:srgbClr val="002060"/>
                </a:solidFill>
                <a:latin typeface="Calibri" pitchFamily="34" charset="0"/>
              </a:rPr>
              <a:t>Tehlikeli atıklar tehlikeli atık geçici depolama alanında 180 günden fazla depolanmamalı ve </a:t>
            </a:r>
            <a:r>
              <a:rPr lang="tr-TR" sz="2400" u="sng" dirty="0" smtClean="0">
                <a:solidFill>
                  <a:srgbClr val="002060"/>
                </a:solidFill>
                <a:latin typeface="Calibri" pitchFamily="34" charset="0"/>
              </a:rPr>
              <a:t>aylık 1 ton </a:t>
            </a:r>
            <a:r>
              <a:rPr lang="tr-TR" sz="2400" dirty="0" smtClean="0">
                <a:solidFill>
                  <a:srgbClr val="002060"/>
                </a:solidFill>
                <a:latin typeface="Calibri" pitchFamily="34" charset="0"/>
              </a:rPr>
              <a:t>atık çıkması durumunda tehlikeli atık geçici depolama izni alınmalıdır.</a:t>
            </a:r>
          </a:p>
          <a:p>
            <a:pPr marL="365125" indent="-255588" algn="just" eaLnBrk="0" hangingPunct="0">
              <a:lnSpc>
                <a:spcPct val="90000"/>
              </a:lnSpc>
              <a:spcBef>
                <a:spcPct val="20000"/>
              </a:spcBef>
              <a:buFont typeface="Arial" charset="0"/>
              <a:buChar char="•"/>
            </a:pPr>
            <a:endParaRPr lang="tr-TR" sz="1200" dirty="0" smtClean="0">
              <a:solidFill>
                <a:srgbClr val="002060"/>
              </a:solidFill>
              <a:latin typeface="Calibri" pitchFamily="34" charset="0"/>
            </a:endParaRPr>
          </a:p>
          <a:p>
            <a:pPr marL="342900" indent="-342900" algn="just">
              <a:buFont typeface="Arial" pitchFamily="34" charset="0"/>
              <a:buChar char="•"/>
            </a:pPr>
            <a:r>
              <a:rPr lang="tr-TR" sz="2400" dirty="0">
                <a:solidFill>
                  <a:srgbClr val="002060"/>
                </a:solidFill>
                <a:latin typeface="Calibri" pitchFamily="34" charset="0"/>
              </a:rPr>
              <a:t>Tehlikesiz atık üreticisi; atıklarını geri kazanıma kadar gerekli </a:t>
            </a:r>
            <a:r>
              <a:rPr lang="tr-TR" sz="2400" dirty="0" smtClean="0">
                <a:solidFill>
                  <a:srgbClr val="002060"/>
                </a:solidFill>
                <a:latin typeface="Calibri" pitchFamily="34" charset="0"/>
              </a:rPr>
              <a:t>tedbirleri alarak </a:t>
            </a:r>
            <a:r>
              <a:rPr lang="tr-TR" sz="2400" dirty="0">
                <a:solidFill>
                  <a:srgbClr val="002060"/>
                </a:solidFill>
                <a:latin typeface="Calibri" pitchFamily="34" charset="0"/>
              </a:rPr>
              <a:t>bir yılı geçmemek üzere </a:t>
            </a:r>
            <a:r>
              <a:rPr lang="tr-TR" sz="2400" dirty="0" smtClean="0">
                <a:solidFill>
                  <a:srgbClr val="002060"/>
                </a:solidFill>
                <a:latin typeface="Calibri" pitchFamily="34" charset="0"/>
              </a:rPr>
              <a:t>depolayabilir.</a:t>
            </a:r>
          </a:p>
          <a:p>
            <a:pPr marL="342900" indent="-342900" algn="just">
              <a:buFont typeface="Arial" pitchFamily="34" charset="0"/>
              <a:buChar char="•"/>
            </a:pPr>
            <a:endParaRPr lang="tr-TR" sz="1200" dirty="0" smtClean="0">
              <a:solidFill>
                <a:srgbClr val="002060"/>
              </a:solidFill>
              <a:latin typeface="Calibri" pitchFamily="34" charset="0"/>
            </a:endParaRPr>
          </a:p>
          <a:p>
            <a:pPr marL="342900" indent="-342900" algn="just">
              <a:buFont typeface="Arial" pitchFamily="34" charset="0"/>
              <a:buChar char="•"/>
            </a:pPr>
            <a:r>
              <a:rPr lang="tr-TR" sz="2400" dirty="0">
                <a:solidFill>
                  <a:srgbClr val="002060"/>
                </a:solidFill>
                <a:latin typeface="Calibri" pitchFamily="34" charset="0"/>
              </a:rPr>
              <a:t>A</a:t>
            </a:r>
            <a:r>
              <a:rPr lang="tr-TR" sz="2400" dirty="0" smtClean="0">
                <a:solidFill>
                  <a:srgbClr val="002060"/>
                </a:solidFill>
                <a:latin typeface="Calibri" pitchFamily="34" charset="0"/>
              </a:rPr>
              <a:t>tıkların ilgili yönetmelik hükümlerine göre depolanması ve geri kazanım/bertaraf tesislerine gönderilmesi ile ilgili sorumlu kişiler bulunmalıdır. </a:t>
            </a:r>
            <a:endParaRPr lang="tr-TR" sz="2400" dirty="0">
              <a:solidFill>
                <a:srgbClr val="002060"/>
              </a:solidFill>
              <a:latin typeface="Calibri" pitchFamily="34" charset="0"/>
            </a:endParaRPr>
          </a:p>
        </p:txBody>
      </p:sp>
      <p:sp>
        <p:nvSpPr>
          <p:cNvPr id="7" name="Metin kutusu 6"/>
          <p:cNvSpPr txBox="1"/>
          <p:nvPr/>
        </p:nvSpPr>
        <p:spPr>
          <a:xfrm>
            <a:off x="1097003" y="692696"/>
            <a:ext cx="7461301" cy="769441"/>
          </a:xfrm>
          <a:prstGeom prst="rect">
            <a:avLst/>
          </a:prstGeom>
          <a:noFill/>
        </p:spPr>
        <p:txBody>
          <a:bodyPr wrap="square" rtlCol="0">
            <a:spAutoFit/>
          </a:bodyPr>
          <a:lstStyle/>
          <a:p>
            <a:pPr algn="ctr"/>
            <a:r>
              <a:rPr lang="tr-TR" sz="4400" b="1" dirty="0" smtClean="0">
                <a:solidFill>
                  <a:srgbClr val="002060"/>
                </a:solidFill>
                <a:latin typeface="Calibri" pitchFamily="34" charset="0"/>
              </a:rPr>
              <a:t>ATIK YÖNETİMİ</a:t>
            </a:r>
            <a:endParaRPr lang="tr-TR" sz="4400" b="1" dirty="0">
              <a:solidFill>
                <a:schemeClr val="tx2"/>
              </a:solidFill>
              <a:latin typeface="Calibri" pitchFamily="34" charset="0"/>
            </a:endParaRPr>
          </a:p>
        </p:txBody>
      </p:sp>
    </p:spTree>
    <p:extLst>
      <p:ext uri="{BB962C8B-B14F-4D97-AF65-F5344CB8AC3E}">
        <p14:creationId xmlns:p14="http://schemas.microsoft.com/office/powerpoint/2010/main" val="32330461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p:cNvSpPr txBox="1"/>
          <p:nvPr/>
        </p:nvSpPr>
        <p:spPr>
          <a:xfrm>
            <a:off x="601026" y="476672"/>
            <a:ext cx="7946745" cy="2480679"/>
          </a:xfrm>
          <a:prstGeom prst="rect">
            <a:avLst/>
          </a:prstGeom>
          <a:noFill/>
        </p:spPr>
        <p:txBody>
          <a:bodyPr wrap="square" rtlCol="0">
            <a:spAutoFit/>
          </a:bodyPr>
          <a:lstStyle/>
          <a:p>
            <a:pPr marL="109537" algn="ctr" eaLnBrk="0" hangingPunct="0">
              <a:spcBef>
                <a:spcPct val="20000"/>
              </a:spcBef>
            </a:pPr>
            <a:r>
              <a:rPr lang="tr-TR" sz="3200" b="1" dirty="0" smtClean="0">
                <a:solidFill>
                  <a:srgbClr val="002060"/>
                </a:solidFill>
                <a:latin typeface="Calibri" pitchFamily="34" charset="0"/>
              </a:rPr>
              <a:t>ATIK GEÇİCİ DEPOLAMA SAHASI</a:t>
            </a:r>
          </a:p>
          <a:p>
            <a:pPr marL="109537" algn="just" eaLnBrk="0" hangingPunct="0">
              <a:spcBef>
                <a:spcPct val="20000"/>
              </a:spcBef>
            </a:pPr>
            <a:r>
              <a:rPr lang="tr-TR" sz="2800" dirty="0" smtClean="0">
                <a:solidFill>
                  <a:prstClr val="black"/>
                </a:solidFill>
                <a:latin typeface="Calibri" pitchFamily="34" charset="0"/>
              </a:rPr>
              <a:t>Tehlikeli ve tehlikesiz atıklar</a:t>
            </a:r>
            <a:r>
              <a:rPr lang="tr-TR" sz="2800" dirty="0">
                <a:solidFill>
                  <a:prstClr val="black"/>
                </a:solidFill>
                <a:latin typeface="Calibri" pitchFamily="34" charset="0"/>
              </a:rPr>
              <a:t>, </a:t>
            </a:r>
            <a:r>
              <a:rPr lang="tr-TR" sz="2800" dirty="0" smtClean="0">
                <a:solidFill>
                  <a:prstClr val="black"/>
                </a:solidFill>
                <a:latin typeface="Calibri" pitchFamily="34" charset="0"/>
              </a:rPr>
              <a:t>atıkların </a:t>
            </a:r>
            <a:r>
              <a:rPr lang="tr-TR" sz="2800" dirty="0">
                <a:solidFill>
                  <a:prstClr val="black"/>
                </a:solidFill>
                <a:latin typeface="Calibri" pitchFamily="34" charset="0"/>
              </a:rPr>
              <a:t>toplanması için yapılan özel sahada depolanmalıdır.</a:t>
            </a:r>
          </a:p>
          <a:p>
            <a:pPr marL="109537" eaLnBrk="0" hangingPunct="0">
              <a:spcBef>
                <a:spcPct val="20000"/>
              </a:spcBef>
            </a:pPr>
            <a:r>
              <a:rPr lang="tr-TR" sz="2800" dirty="0">
                <a:solidFill>
                  <a:srgbClr val="C00000"/>
                </a:solidFill>
                <a:latin typeface="Calibri" pitchFamily="34" charset="0"/>
              </a:rPr>
              <a:t>Bu önergelere uymayan atık üreticilerine 2872 sayılı Çevre Kanununca idari yaptırım uygulanmaktadır.</a:t>
            </a:r>
          </a:p>
        </p:txBody>
      </p:sp>
      <p:pic>
        <p:nvPicPr>
          <p:cNvPr id="1026" name="Picture 2" descr="C:\DENGECED\DANIŞMANLIK HİZMETİ VERİLEN FİRMALAR\DİLEK ÖNOL\COMPONENTA\ATIK\Atık Sahası Resimler\IMG-20131122-WA00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7704" y="3028240"/>
            <a:ext cx="4536504" cy="3402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60623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Metin kutusu 11"/>
          <p:cNvSpPr txBox="1"/>
          <p:nvPr/>
        </p:nvSpPr>
        <p:spPr>
          <a:xfrm>
            <a:off x="766376" y="1703561"/>
            <a:ext cx="5686966" cy="523220"/>
          </a:xfrm>
          <a:prstGeom prst="rect">
            <a:avLst/>
          </a:prstGeom>
          <a:noFill/>
        </p:spPr>
        <p:txBody>
          <a:bodyPr wrap="square" rtlCol="0">
            <a:spAutoFit/>
          </a:bodyPr>
          <a:lstStyle/>
          <a:p>
            <a:r>
              <a:rPr lang="tr-TR" sz="2800" b="1" u="sng" dirty="0" smtClean="0">
                <a:solidFill>
                  <a:srgbClr val="002060"/>
                </a:solidFill>
                <a:latin typeface="Calibri" pitchFamily="34" charset="0"/>
              </a:rPr>
              <a:t>Geri Dönüşüm - Bertaraf</a:t>
            </a:r>
            <a:endParaRPr lang="tr-TR" sz="2800" b="1" u="sng" dirty="0">
              <a:solidFill>
                <a:srgbClr val="002060"/>
              </a:solidFill>
              <a:latin typeface="Calibri" pitchFamily="34" charset="0"/>
            </a:endParaRPr>
          </a:p>
        </p:txBody>
      </p:sp>
      <p:sp>
        <p:nvSpPr>
          <p:cNvPr id="13" name="Metin kutusu 12"/>
          <p:cNvSpPr txBox="1"/>
          <p:nvPr/>
        </p:nvSpPr>
        <p:spPr>
          <a:xfrm>
            <a:off x="611561" y="2348880"/>
            <a:ext cx="7776864" cy="2486835"/>
          </a:xfrm>
          <a:prstGeom prst="rect">
            <a:avLst/>
          </a:prstGeom>
          <a:noFill/>
        </p:spPr>
        <p:txBody>
          <a:bodyPr wrap="square" rtlCol="0">
            <a:spAutoFit/>
          </a:bodyPr>
          <a:lstStyle/>
          <a:p>
            <a:pPr marL="365125" indent="-255588" eaLnBrk="0" hangingPunct="0">
              <a:spcBef>
                <a:spcPct val="20000"/>
              </a:spcBef>
              <a:buFont typeface="Arial" charset="0"/>
              <a:buChar char="•"/>
            </a:pPr>
            <a:r>
              <a:rPr lang="tr-TR" sz="2400" dirty="0">
                <a:solidFill>
                  <a:srgbClr val="002060"/>
                </a:solidFill>
                <a:latin typeface="Calibri" pitchFamily="34" charset="0"/>
              </a:rPr>
              <a:t>Atıklar düzenli periyotlarda, atık kodlarına uygun lisanslı taşıyıcılar ile lisanslı geri dönüşüm/ bertaraf tesislerine </a:t>
            </a:r>
            <a:r>
              <a:rPr lang="tr-TR" sz="2400" dirty="0" smtClean="0">
                <a:solidFill>
                  <a:srgbClr val="002060"/>
                </a:solidFill>
                <a:latin typeface="Calibri" pitchFamily="34" charset="0"/>
              </a:rPr>
              <a:t>gönderilmeli,</a:t>
            </a:r>
            <a:endParaRPr lang="tr-TR" sz="2400" dirty="0">
              <a:solidFill>
                <a:srgbClr val="002060"/>
              </a:solidFill>
              <a:latin typeface="Calibri" pitchFamily="34" charset="0"/>
            </a:endParaRPr>
          </a:p>
          <a:p>
            <a:pPr marL="365125" indent="-255588" eaLnBrk="0" hangingPunct="0">
              <a:spcBef>
                <a:spcPct val="20000"/>
              </a:spcBef>
              <a:buFontTx/>
              <a:buChar char="•"/>
            </a:pPr>
            <a:r>
              <a:rPr lang="tr-TR" sz="2400" dirty="0">
                <a:solidFill>
                  <a:srgbClr val="002060"/>
                </a:solidFill>
                <a:latin typeface="Calibri" pitchFamily="34" charset="0"/>
              </a:rPr>
              <a:t>Atık sevkiyatından önce, mutlaka tesislerin </a:t>
            </a:r>
            <a:r>
              <a:rPr lang="tr-TR" sz="2400" dirty="0" smtClean="0">
                <a:solidFill>
                  <a:srgbClr val="002060"/>
                </a:solidFill>
                <a:latin typeface="Calibri" pitchFamily="34" charset="0"/>
              </a:rPr>
              <a:t>lisanslı </a:t>
            </a:r>
            <a:r>
              <a:rPr lang="tr-TR" sz="2400" dirty="0">
                <a:solidFill>
                  <a:srgbClr val="002060"/>
                </a:solidFill>
                <a:latin typeface="Calibri" pitchFamily="34" charset="0"/>
              </a:rPr>
              <a:t>olup olmadığı kontrol edilmelidir.</a:t>
            </a:r>
          </a:p>
          <a:p>
            <a:pPr marL="566737" lvl="1" eaLnBrk="0" hangingPunct="0">
              <a:lnSpc>
                <a:spcPct val="90000"/>
              </a:lnSpc>
              <a:spcBef>
                <a:spcPct val="20000"/>
              </a:spcBef>
            </a:pPr>
            <a:endParaRPr lang="tr-TR" sz="2800" dirty="0"/>
          </a:p>
        </p:txBody>
      </p:sp>
      <p:pic>
        <p:nvPicPr>
          <p:cNvPr id="7" name="Picture 8" descr="recyclin_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7864" y="4576011"/>
            <a:ext cx="2028056" cy="1852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Metin kutusu 7"/>
          <p:cNvSpPr txBox="1"/>
          <p:nvPr/>
        </p:nvSpPr>
        <p:spPr>
          <a:xfrm>
            <a:off x="755577" y="692696"/>
            <a:ext cx="7632848" cy="769441"/>
          </a:xfrm>
          <a:prstGeom prst="rect">
            <a:avLst/>
          </a:prstGeom>
          <a:noFill/>
        </p:spPr>
        <p:txBody>
          <a:bodyPr wrap="square" rtlCol="0">
            <a:spAutoFit/>
          </a:bodyPr>
          <a:lstStyle/>
          <a:p>
            <a:pPr algn="ctr"/>
            <a:r>
              <a:rPr lang="tr-TR" sz="4400" b="1" dirty="0" smtClean="0">
                <a:solidFill>
                  <a:srgbClr val="002060"/>
                </a:solidFill>
                <a:latin typeface="Calibri" pitchFamily="34" charset="0"/>
              </a:rPr>
              <a:t>ATIK YÖNETİMİ </a:t>
            </a:r>
            <a:endParaRPr lang="tr-TR" sz="4400" b="1" dirty="0">
              <a:solidFill>
                <a:srgbClr val="002060"/>
              </a:solidFill>
              <a:latin typeface="Calibri" pitchFamily="34" charset="0"/>
            </a:endParaRPr>
          </a:p>
        </p:txBody>
      </p:sp>
    </p:spTree>
    <p:extLst>
      <p:ext uri="{BB962C8B-B14F-4D97-AF65-F5344CB8AC3E}">
        <p14:creationId xmlns:p14="http://schemas.microsoft.com/office/powerpoint/2010/main" val="403857578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43110" y="1421487"/>
            <a:ext cx="4039345" cy="546152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Metin kutusu 11"/>
          <p:cNvSpPr txBox="1"/>
          <p:nvPr/>
        </p:nvSpPr>
        <p:spPr>
          <a:xfrm>
            <a:off x="827584" y="1556792"/>
            <a:ext cx="5686966" cy="523220"/>
          </a:xfrm>
          <a:prstGeom prst="rect">
            <a:avLst/>
          </a:prstGeom>
          <a:noFill/>
        </p:spPr>
        <p:txBody>
          <a:bodyPr wrap="square" rtlCol="0">
            <a:spAutoFit/>
          </a:bodyPr>
          <a:lstStyle/>
          <a:p>
            <a:r>
              <a:rPr lang="tr-TR" sz="2800" b="1" u="sng" dirty="0" smtClean="0">
                <a:solidFill>
                  <a:srgbClr val="002060"/>
                </a:solidFill>
                <a:latin typeface="Calibri" pitchFamily="34" charset="0"/>
              </a:rPr>
              <a:t>Kayıtların Tutulması</a:t>
            </a:r>
            <a:endParaRPr lang="tr-TR" sz="2800" b="1" u="sng" dirty="0">
              <a:solidFill>
                <a:srgbClr val="002060"/>
              </a:solidFill>
              <a:latin typeface="Calibri" pitchFamily="34" charset="0"/>
            </a:endParaRPr>
          </a:p>
        </p:txBody>
      </p:sp>
      <p:sp>
        <p:nvSpPr>
          <p:cNvPr id="13" name="Metin kutusu 12"/>
          <p:cNvSpPr txBox="1"/>
          <p:nvPr/>
        </p:nvSpPr>
        <p:spPr>
          <a:xfrm>
            <a:off x="611560" y="2204862"/>
            <a:ext cx="5040559" cy="2899255"/>
          </a:xfrm>
          <a:prstGeom prst="rect">
            <a:avLst/>
          </a:prstGeom>
          <a:noFill/>
        </p:spPr>
        <p:txBody>
          <a:bodyPr wrap="square" rtlCol="0">
            <a:spAutoFit/>
          </a:bodyPr>
          <a:lstStyle/>
          <a:p>
            <a:pPr marL="365125" indent="-255588" eaLnBrk="0" hangingPunct="0">
              <a:spcBef>
                <a:spcPct val="20000"/>
              </a:spcBef>
              <a:buFont typeface="Arial" charset="0"/>
              <a:buChar char="•"/>
            </a:pPr>
            <a:r>
              <a:rPr lang="tr-TR" sz="2400" dirty="0">
                <a:solidFill>
                  <a:srgbClr val="002060"/>
                </a:solidFill>
                <a:latin typeface="Calibri" pitchFamily="34" charset="0"/>
              </a:rPr>
              <a:t>Atık Yönetim Planları hazırlanmalı ve </a:t>
            </a:r>
            <a:endParaRPr lang="tr-TR" sz="2400" dirty="0" smtClean="0">
              <a:solidFill>
                <a:srgbClr val="002060"/>
              </a:solidFill>
              <a:latin typeface="Calibri" pitchFamily="34" charset="0"/>
            </a:endParaRPr>
          </a:p>
          <a:p>
            <a:pPr marL="365125" indent="-255588" eaLnBrk="0" hangingPunct="0">
              <a:spcBef>
                <a:spcPct val="20000"/>
              </a:spcBef>
              <a:buFont typeface="Arial" charset="0"/>
              <a:buChar char="•"/>
            </a:pPr>
            <a:r>
              <a:rPr lang="tr-TR" sz="2400" dirty="0" smtClean="0">
                <a:solidFill>
                  <a:srgbClr val="002060"/>
                </a:solidFill>
                <a:latin typeface="Calibri" pitchFamily="34" charset="0"/>
              </a:rPr>
              <a:t>Yapılan tüm atık sevkiyatlarına ait kayıtlar </a:t>
            </a:r>
            <a:r>
              <a:rPr lang="tr-TR" sz="2400" dirty="0">
                <a:solidFill>
                  <a:srgbClr val="002060"/>
                </a:solidFill>
                <a:latin typeface="Calibri" pitchFamily="34" charset="0"/>
              </a:rPr>
              <a:t>tutulmalı (Ulusal Atık Taşıma Formları</a:t>
            </a:r>
            <a:r>
              <a:rPr lang="tr-TR" sz="2400" dirty="0" smtClean="0">
                <a:solidFill>
                  <a:srgbClr val="002060"/>
                </a:solidFill>
                <a:latin typeface="Calibri" pitchFamily="34" charset="0"/>
              </a:rPr>
              <a:t>),</a:t>
            </a:r>
          </a:p>
          <a:p>
            <a:pPr marL="358775" eaLnBrk="0" hangingPunct="0">
              <a:spcBef>
                <a:spcPct val="20000"/>
              </a:spcBef>
            </a:pPr>
            <a:r>
              <a:rPr lang="tr-TR" sz="2400" dirty="0" smtClean="0">
                <a:solidFill>
                  <a:srgbClr val="002060"/>
                </a:solidFill>
                <a:latin typeface="Calibri" pitchFamily="34" charset="0"/>
              </a:rPr>
              <a:t>ilgili kurumlara </a:t>
            </a:r>
            <a:r>
              <a:rPr lang="tr-TR" sz="2400" dirty="0">
                <a:solidFill>
                  <a:srgbClr val="002060"/>
                </a:solidFill>
                <a:latin typeface="Calibri" pitchFamily="34" charset="0"/>
              </a:rPr>
              <a:t>zamanında iletilmeli, </a:t>
            </a:r>
            <a:endParaRPr lang="tr-TR" sz="2400" dirty="0" smtClean="0">
              <a:solidFill>
                <a:srgbClr val="002060"/>
              </a:solidFill>
              <a:latin typeface="Calibri" pitchFamily="34" charset="0"/>
            </a:endParaRPr>
          </a:p>
          <a:p>
            <a:pPr marL="358775" indent="-266700" eaLnBrk="0" hangingPunct="0">
              <a:spcBef>
                <a:spcPct val="20000"/>
              </a:spcBef>
              <a:buFont typeface="Arial" pitchFamily="34" charset="0"/>
              <a:buChar char="•"/>
            </a:pPr>
            <a:r>
              <a:rPr lang="tr-TR" sz="2400" dirty="0" smtClean="0">
                <a:solidFill>
                  <a:srgbClr val="002060"/>
                </a:solidFill>
                <a:latin typeface="Calibri" pitchFamily="34" charset="0"/>
              </a:rPr>
              <a:t>Yıllık </a:t>
            </a:r>
            <a:r>
              <a:rPr lang="tr-TR" sz="2400" dirty="0">
                <a:solidFill>
                  <a:srgbClr val="002060"/>
                </a:solidFill>
                <a:latin typeface="Calibri" pitchFamily="34" charset="0"/>
              </a:rPr>
              <a:t>periyotlarda online olarak Atık Beyan Formu doldurulmalıdır.</a:t>
            </a:r>
          </a:p>
        </p:txBody>
      </p:sp>
      <p:sp>
        <p:nvSpPr>
          <p:cNvPr id="7" name="Metin kutusu 6"/>
          <p:cNvSpPr txBox="1"/>
          <p:nvPr/>
        </p:nvSpPr>
        <p:spPr>
          <a:xfrm>
            <a:off x="827584" y="652046"/>
            <a:ext cx="7920880" cy="769441"/>
          </a:xfrm>
          <a:prstGeom prst="rect">
            <a:avLst/>
          </a:prstGeom>
          <a:noFill/>
        </p:spPr>
        <p:txBody>
          <a:bodyPr wrap="square" rtlCol="0">
            <a:spAutoFit/>
          </a:bodyPr>
          <a:lstStyle/>
          <a:p>
            <a:pPr algn="ctr"/>
            <a:r>
              <a:rPr lang="tr-TR" sz="4400" b="1" dirty="0" smtClean="0">
                <a:solidFill>
                  <a:srgbClr val="002060"/>
                </a:solidFill>
                <a:latin typeface="Calibri" pitchFamily="34" charset="0"/>
              </a:rPr>
              <a:t>ATIK YÖNETİMİ</a:t>
            </a:r>
            <a:endParaRPr lang="tr-TR" sz="4400" b="1" dirty="0">
              <a:solidFill>
                <a:srgbClr val="002060"/>
              </a:solidFill>
              <a:latin typeface="Calibri" pitchFamily="34" charset="0"/>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5104117"/>
            <a:ext cx="2149598" cy="1364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881725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p:cNvSpPr txBox="1"/>
          <p:nvPr/>
        </p:nvSpPr>
        <p:spPr>
          <a:xfrm>
            <a:off x="599495" y="738282"/>
            <a:ext cx="7946745" cy="769441"/>
          </a:xfrm>
          <a:prstGeom prst="rect">
            <a:avLst/>
          </a:prstGeom>
          <a:noFill/>
        </p:spPr>
        <p:txBody>
          <a:bodyPr wrap="square" rtlCol="0">
            <a:spAutoFit/>
          </a:bodyPr>
          <a:lstStyle/>
          <a:p>
            <a:pPr marL="109537" algn="ctr" eaLnBrk="0" hangingPunct="0">
              <a:spcBef>
                <a:spcPct val="20000"/>
              </a:spcBef>
            </a:pPr>
            <a:r>
              <a:rPr lang="tr-TR" sz="4400" b="1" dirty="0" smtClean="0">
                <a:solidFill>
                  <a:srgbClr val="002060"/>
                </a:solidFill>
                <a:latin typeface="Calibri" pitchFamily="34" charset="0"/>
              </a:rPr>
              <a:t>TOPLAMA-AYIRMA TESİSLERİ</a:t>
            </a:r>
            <a:endParaRPr lang="tr-TR" sz="4400" b="1" dirty="0">
              <a:solidFill>
                <a:srgbClr val="002060"/>
              </a:solidFill>
              <a:latin typeface="Calibri" pitchFamily="34" charset="0"/>
            </a:endParaRPr>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1648" y="1531206"/>
            <a:ext cx="4047918" cy="295232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ikdörtgen 1"/>
          <p:cNvSpPr/>
          <p:nvPr/>
        </p:nvSpPr>
        <p:spPr>
          <a:xfrm>
            <a:off x="578428" y="1772816"/>
            <a:ext cx="4572000" cy="1738938"/>
          </a:xfrm>
          <a:prstGeom prst="rect">
            <a:avLst/>
          </a:prstGeom>
        </p:spPr>
        <p:txBody>
          <a:bodyPr>
            <a:spAutoFit/>
          </a:bodyPr>
          <a:lstStyle/>
          <a:p>
            <a:endParaRPr lang="tr-TR" sz="1100" dirty="0">
              <a:solidFill>
                <a:srgbClr val="000000"/>
              </a:solidFill>
              <a:latin typeface="Franklin Gothic Book"/>
            </a:endParaRPr>
          </a:p>
          <a:p>
            <a:r>
              <a:rPr lang="tr-TR" sz="2400" dirty="0">
                <a:latin typeface="Calibri" pitchFamily="34" charset="0"/>
              </a:rPr>
              <a:t>Tehlikesiz atıkların tesis içinde yapılan biriktirmeler hariç olmak üzere toplandığı ve ayrıldığı tesisleri tanımlamaktadır. </a:t>
            </a:r>
          </a:p>
        </p:txBody>
      </p:sp>
      <p:sp>
        <p:nvSpPr>
          <p:cNvPr id="3" name="Dikdörtgen 2"/>
          <p:cNvSpPr/>
          <p:nvPr/>
        </p:nvSpPr>
        <p:spPr>
          <a:xfrm>
            <a:off x="565444" y="3628737"/>
            <a:ext cx="4619046" cy="2846933"/>
          </a:xfrm>
          <a:prstGeom prst="rect">
            <a:avLst/>
          </a:prstGeom>
        </p:spPr>
        <p:txBody>
          <a:bodyPr wrap="square">
            <a:spAutoFit/>
          </a:bodyPr>
          <a:lstStyle/>
          <a:p>
            <a:endParaRPr lang="tr-TR" sz="1100" dirty="0">
              <a:solidFill>
                <a:srgbClr val="000000"/>
              </a:solidFill>
              <a:latin typeface="Franklin Gothic Book"/>
            </a:endParaRPr>
          </a:p>
          <a:p>
            <a:r>
              <a:rPr lang="tr-TR" sz="2400" dirty="0" smtClean="0">
                <a:latin typeface="Calibri" pitchFamily="34" charset="0"/>
              </a:rPr>
              <a:t>Tüm </a:t>
            </a:r>
            <a:r>
              <a:rPr lang="tr-TR" sz="2400" dirty="0">
                <a:latin typeface="Calibri" pitchFamily="34" charset="0"/>
              </a:rPr>
              <a:t>tehlikesiz atıklar için geçerli olmak üzere; ön işlem olarak toplama, ayırma, tasnif, her türlü kesme (makas, giyotin, oksijen kaynağı, vs.) presleme ve balyalama yapanlar toplama-ayırma tesisi olarak değerlendirilmektedir. </a:t>
            </a:r>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088" y="4696767"/>
            <a:ext cx="2755007" cy="2063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006428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Effect>
                      <a14:saturation sat="33000"/>
                    </a14:imgEffect>
                  </a14:imgLayer>
                </a14:imgProps>
              </a:ext>
              <a:ext uri="{28A0092B-C50C-407E-A947-70E740481C1C}">
                <a14:useLocalDpi xmlns:a14="http://schemas.microsoft.com/office/drawing/2010/main" val="0"/>
              </a:ext>
            </a:extLst>
          </a:blip>
          <a:stretch>
            <a:fillRect/>
          </a:stretch>
        </p:blipFill>
        <p:spPr>
          <a:xfrm>
            <a:off x="259378" y="591080"/>
            <a:ext cx="8676456" cy="5934264"/>
          </a:xfrm>
          <a:prstGeom prst="rect">
            <a:avLst/>
          </a:prstGeom>
        </p:spPr>
      </p:pic>
      <p:sp>
        <p:nvSpPr>
          <p:cNvPr id="2" name="Oval 1"/>
          <p:cNvSpPr/>
          <p:nvPr/>
        </p:nvSpPr>
        <p:spPr>
          <a:xfrm>
            <a:off x="755576" y="2636912"/>
            <a:ext cx="1463824" cy="1656184"/>
          </a:xfrm>
          <a:prstGeom prst="ellipse">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4" name="Oval 3"/>
          <p:cNvSpPr/>
          <p:nvPr/>
        </p:nvSpPr>
        <p:spPr>
          <a:xfrm>
            <a:off x="2003376" y="1126744"/>
            <a:ext cx="1512168" cy="1656184"/>
          </a:xfrm>
          <a:prstGeom prst="ellipse">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5" name="Oval 4"/>
          <p:cNvSpPr/>
          <p:nvPr/>
        </p:nvSpPr>
        <p:spPr>
          <a:xfrm>
            <a:off x="3268287" y="2633961"/>
            <a:ext cx="1512168" cy="1628750"/>
          </a:xfrm>
          <a:prstGeom prst="ellipse">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7" name="Oval 6"/>
          <p:cNvSpPr/>
          <p:nvPr/>
        </p:nvSpPr>
        <p:spPr>
          <a:xfrm>
            <a:off x="2003376" y="4005064"/>
            <a:ext cx="1512168" cy="1656184"/>
          </a:xfrm>
          <a:prstGeom prst="ellipse">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
        <p:nvSpPr>
          <p:cNvPr id="3" name="L-Şekli 2"/>
          <p:cNvSpPr/>
          <p:nvPr/>
        </p:nvSpPr>
        <p:spPr>
          <a:xfrm rot="16200000">
            <a:off x="6228184" y="4149080"/>
            <a:ext cx="2088232" cy="2664296"/>
          </a:xfrm>
          <a:prstGeom prst="corner">
            <a:avLst>
              <a:gd name="adj1" fmla="val 6212"/>
              <a:gd name="adj2" fmla="val 803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solidFill>
                <a:prstClr val="white"/>
              </a:solidFill>
            </a:endParaRPr>
          </a:p>
        </p:txBody>
      </p:sp>
    </p:spTree>
    <p:extLst>
      <p:ext uri="{BB962C8B-B14F-4D97-AF65-F5344CB8AC3E}">
        <p14:creationId xmlns:p14="http://schemas.microsoft.com/office/powerpoint/2010/main" val="332149549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up)">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5"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2000"/>
                                        <p:tgtEl>
                                          <p:spTgt spid="3"/>
                                        </p:tgtEl>
                                      </p:cBhvr>
                                    </p:animEffect>
                                    <p:anim calcmode="lin" valueType="num">
                                      <p:cBhvr>
                                        <p:cTn id="28" dur="2000" fill="hold"/>
                                        <p:tgtEl>
                                          <p:spTgt spid="3"/>
                                        </p:tgtEl>
                                        <p:attrNameLst>
                                          <p:attrName>ppt_w</p:attrName>
                                        </p:attrNameLst>
                                      </p:cBhvr>
                                      <p:tavLst>
                                        <p:tav tm="0" fmla="#ppt_w*sin(2.5*pi*$)">
                                          <p:val>
                                            <p:fltVal val="0"/>
                                          </p:val>
                                        </p:tav>
                                        <p:tav tm="100000">
                                          <p:val>
                                            <p:fltVal val="1"/>
                                          </p:val>
                                        </p:tav>
                                      </p:tavLst>
                                    </p:anim>
                                    <p:anim calcmode="lin" valueType="num">
                                      <p:cBhvr>
                                        <p:cTn id="2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7"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2"/>
          <p:cNvSpPr>
            <a:spLocks noGrp="1"/>
          </p:cNvSpPr>
          <p:nvPr>
            <p:ph type="title"/>
          </p:nvPr>
        </p:nvSpPr>
        <p:spPr>
          <a:xfrm>
            <a:off x="827584" y="595084"/>
            <a:ext cx="7992888" cy="1152128"/>
          </a:xfrm>
        </p:spPr>
        <p:txBody>
          <a:bodyPr>
            <a:noAutofit/>
          </a:bodyPr>
          <a:lstStyle/>
          <a:p>
            <a:pPr algn="ctr"/>
            <a:r>
              <a:rPr lang="tr-TR" sz="3200" b="1" dirty="0" smtClean="0">
                <a:solidFill>
                  <a:srgbClr val="002060"/>
                </a:solidFill>
                <a:latin typeface="Calibri" pitchFamily="34" charset="0"/>
              </a:rPr>
              <a:t>GERİ KAZANDIRILABİLİR VE YENİDEN DEĞERLENDİRİLEBİLİR ATIKLAR</a:t>
            </a:r>
            <a:endParaRPr lang="tr-TR" sz="3200" b="1" dirty="0">
              <a:solidFill>
                <a:srgbClr val="002060"/>
              </a:solidFill>
              <a:latin typeface="Calibri" pitchFamily="34" charset="0"/>
            </a:endParaRPr>
          </a:p>
        </p:txBody>
      </p:sp>
      <p:pic>
        <p:nvPicPr>
          <p:cNvPr id="9" name="Resim 8"/>
          <p:cNvPicPr>
            <a:picLocks noChangeAspect="1"/>
          </p:cNvPicPr>
          <p:nvPr/>
        </p:nvPicPr>
        <p:blipFill>
          <a:blip r:embed="rId2" cstate="print">
            <a:extLst>
              <a:ext uri="{BEBA8EAE-BF5A-486C-A8C5-ECC9F3942E4B}">
                <a14:imgProps xmlns:a14="http://schemas.microsoft.com/office/drawing/2010/main">
                  <a14:imgLayer r:embed="rId3">
                    <a14:imgEffect>
                      <a14:sharpenSoften amount="25000"/>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1835696" y="1916832"/>
            <a:ext cx="4926800" cy="4756439"/>
          </a:xfrm>
          <a:prstGeom prst="round2DiagRect">
            <a:avLst>
              <a:gd name="adj1" fmla="val 16667"/>
              <a:gd name="adj2" fmla="val 0"/>
            </a:avLst>
          </a:prstGeom>
          <a:ln w="88900" cap="sq">
            <a:solidFill>
              <a:schemeClr val="accent3">
                <a:lumMod val="60000"/>
                <a:lumOff val="40000"/>
              </a:schemeClr>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97302246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8328"/>
            <a:ext cx="8229600" cy="1074448"/>
          </a:xfrm>
        </p:spPr>
        <p:txBody>
          <a:bodyPr>
            <a:normAutofit fontScale="90000"/>
          </a:bodyPr>
          <a:lstStyle/>
          <a:p>
            <a:pPr lvl="0">
              <a:spcBef>
                <a:spcPts val="0"/>
              </a:spcBef>
            </a:pPr>
            <a:r>
              <a:rPr lang="tr-TR" sz="8800" dirty="0" smtClean="0">
                <a:solidFill>
                  <a:srgbClr val="00A84C"/>
                </a:solidFill>
                <a:latin typeface="DINPro-Black"/>
                <a:ea typeface="+mn-ea"/>
                <a:cs typeface="+mn-cs"/>
              </a:rPr>
              <a:t/>
            </a:r>
            <a:br>
              <a:rPr lang="tr-TR" sz="8800" dirty="0" smtClean="0">
                <a:solidFill>
                  <a:srgbClr val="00A84C"/>
                </a:solidFill>
                <a:latin typeface="DINPro-Black"/>
                <a:ea typeface="+mn-ea"/>
                <a:cs typeface="+mn-cs"/>
              </a:rPr>
            </a:br>
            <a:r>
              <a:rPr lang="tr-TR" sz="4900" b="1" dirty="0" smtClean="0">
                <a:solidFill>
                  <a:srgbClr val="002060"/>
                </a:solidFill>
                <a:latin typeface="Calibri" pitchFamily="34" charset="0"/>
                <a:ea typeface="+mn-ea"/>
                <a:cs typeface="+mn-cs"/>
              </a:rPr>
              <a:t>AMBALAJ</a:t>
            </a:r>
            <a:r>
              <a:rPr lang="tr-TR" sz="4900" b="1" dirty="0">
                <a:solidFill>
                  <a:srgbClr val="002060"/>
                </a:solidFill>
                <a:latin typeface="Calibri" pitchFamily="34" charset="0"/>
                <a:ea typeface="+mn-ea"/>
                <a:cs typeface="+mn-cs"/>
              </a:rPr>
              <a:t/>
            </a:r>
            <a:br>
              <a:rPr lang="tr-TR" sz="4900" b="1" dirty="0">
                <a:solidFill>
                  <a:srgbClr val="002060"/>
                </a:solidFill>
                <a:latin typeface="Calibri" pitchFamily="34" charset="0"/>
                <a:ea typeface="+mn-ea"/>
                <a:cs typeface="+mn-cs"/>
              </a:rPr>
            </a:br>
            <a:endParaRPr lang="tr-TR" sz="4900" b="1" dirty="0">
              <a:solidFill>
                <a:srgbClr val="002060"/>
              </a:solidFill>
              <a:latin typeface="Calibri" pitchFamily="34"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776" y="4310618"/>
            <a:ext cx="3456607" cy="2549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323528" y="2276872"/>
            <a:ext cx="8568952" cy="2062103"/>
          </a:xfrm>
          <a:prstGeom prst="rect">
            <a:avLst/>
          </a:prstGeom>
        </p:spPr>
        <p:txBody>
          <a:bodyPr wrap="square">
            <a:spAutoFit/>
          </a:bodyPr>
          <a:lstStyle/>
          <a:p>
            <a:r>
              <a:rPr lang="tr-TR" sz="2400" b="1" dirty="0" smtClean="0">
                <a:solidFill>
                  <a:schemeClr val="tx1">
                    <a:lumMod val="95000"/>
                    <a:lumOff val="5000"/>
                  </a:schemeClr>
                </a:solidFill>
                <a:latin typeface="Calibri" pitchFamily="34" charset="0"/>
              </a:rPr>
              <a:t>AMBALAJ ATIKLARI ÇÖP DEĞİLDİR</a:t>
            </a:r>
          </a:p>
          <a:p>
            <a:r>
              <a:rPr lang="tr-TR" sz="2800" dirty="0" smtClean="0">
                <a:solidFill>
                  <a:srgbClr val="000000"/>
                </a:solidFill>
                <a:latin typeface="Calibri" pitchFamily="34" charset="0"/>
              </a:rPr>
              <a:t>Ambalaj Atıklarımızı Ayrı Biriktirelim</a:t>
            </a:r>
          </a:p>
          <a:p>
            <a:r>
              <a:rPr lang="tr-TR" sz="2800" dirty="0" smtClean="0">
                <a:solidFill>
                  <a:srgbClr val="000000"/>
                </a:solidFill>
                <a:latin typeface="Calibri" pitchFamily="34" charset="0"/>
              </a:rPr>
              <a:t>Ülke Ekonomisine Katkıda Bulunalım</a:t>
            </a:r>
          </a:p>
          <a:p>
            <a:r>
              <a:rPr lang="tr-TR" sz="2800" dirty="0" smtClean="0">
                <a:solidFill>
                  <a:srgbClr val="000000"/>
                </a:solidFill>
                <a:latin typeface="Calibri" pitchFamily="34" charset="0"/>
              </a:rPr>
              <a:t>Doğal Kaynaklarımızı Ve Çevreyi Koruyalım....</a:t>
            </a:r>
          </a:p>
          <a:p>
            <a:endParaRPr lang="tr-TR" sz="2000" dirty="0"/>
          </a:p>
        </p:txBody>
      </p:sp>
    </p:spTree>
    <p:extLst>
      <p:ext uri="{BB962C8B-B14F-4D97-AF65-F5344CB8AC3E}">
        <p14:creationId xmlns:p14="http://schemas.microsoft.com/office/powerpoint/2010/main" val="37190198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8328"/>
            <a:ext cx="8229600" cy="714408"/>
          </a:xfrm>
        </p:spPr>
        <p:txBody>
          <a:bodyPr>
            <a:normAutofit fontScale="90000"/>
          </a:bodyPr>
          <a:lstStyle/>
          <a:p>
            <a:pPr lvl="0">
              <a:spcBef>
                <a:spcPts val="0"/>
              </a:spcBef>
            </a:pPr>
            <a:r>
              <a:rPr lang="tr-TR" sz="8800" dirty="0" smtClean="0">
                <a:solidFill>
                  <a:srgbClr val="00A84C"/>
                </a:solidFill>
                <a:latin typeface="DINPro-Black"/>
                <a:ea typeface="+mn-ea"/>
                <a:cs typeface="+mn-cs"/>
              </a:rPr>
              <a:t/>
            </a:r>
            <a:br>
              <a:rPr lang="tr-TR" sz="8800" dirty="0" smtClean="0">
                <a:solidFill>
                  <a:srgbClr val="00A84C"/>
                </a:solidFill>
                <a:latin typeface="DINPro-Black"/>
                <a:ea typeface="+mn-ea"/>
                <a:cs typeface="+mn-cs"/>
              </a:rPr>
            </a:br>
            <a:r>
              <a:rPr lang="tr-TR" sz="8800" dirty="0" smtClean="0">
                <a:solidFill>
                  <a:srgbClr val="00A84C"/>
                </a:solidFill>
                <a:latin typeface="DINPro-Black"/>
                <a:ea typeface="+mn-ea"/>
                <a:cs typeface="+mn-cs"/>
              </a:rPr>
              <a:t/>
            </a:r>
            <a:br>
              <a:rPr lang="tr-TR" sz="8800" dirty="0" smtClean="0">
                <a:solidFill>
                  <a:srgbClr val="00A84C"/>
                </a:solidFill>
                <a:latin typeface="DINPro-Black"/>
                <a:ea typeface="+mn-ea"/>
                <a:cs typeface="+mn-cs"/>
              </a:rPr>
            </a:br>
            <a:r>
              <a:rPr lang="tr-TR" sz="4900" b="1" dirty="0" smtClean="0">
                <a:solidFill>
                  <a:srgbClr val="002060"/>
                </a:solidFill>
                <a:latin typeface="Calibri" pitchFamily="34" charset="0"/>
              </a:rPr>
              <a:t>AMBALAJ</a:t>
            </a:r>
            <a:r>
              <a:rPr lang="tr-TR" sz="4900" b="1" dirty="0">
                <a:solidFill>
                  <a:srgbClr val="002060"/>
                </a:solidFill>
                <a:latin typeface="Calibri" pitchFamily="34" charset="0"/>
              </a:rPr>
              <a:t/>
            </a:r>
            <a:br>
              <a:rPr lang="tr-TR" sz="4900" b="1" dirty="0">
                <a:solidFill>
                  <a:srgbClr val="002060"/>
                </a:solidFill>
                <a:latin typeface="Calibri" pitchFamily="34" charset="0"/>
              </a:rPr>
            </a:br>
            <a:r>
              <a:rPr lang="tr-TR" sz="6000" b="1" dirty="0">
                <a:solidFill>
                  <a:schemeClr val="bg1"/>
                </a:solidFill>
                <a:latin typeface="Calibri" pitchFamily="34" charset="0"/>
                <a:ea typeface="+mn-ea"/>
                <a:cs typeface="+mn-cs"/>
              </a:rPr>
              <a:t/>
            </a:r>
            <a:br>
              <a:rPr lang="tr-TR" sz="6000" b="1" dirty="0">
                <a:solidFill>
                  <a:schemeClr val="bg1"/>
                </a:solidFill>
                <a:latin typeface="Calibri" pitchFamily="34" charset="0"/>
                <a:ea typeface="+mn-ea"/>
                <a:cs typeface="+mn-cs"/>
              </a:rPr>
            </a:br>
            <a:endParaRPr lang="tr-TR" sz="6000" b="1" dirty="0">
              <a:solidFill>
                <a:schemeClr val="bg1"/>
              </a:solidFill>
              <a:latin typeface="Calibri" pitchFamily="34" charset="0"/>
            </a:endParaRPr>
          </a:p>
        </p:txBody>
      </p:sp>
      <p:sp>
        <p:nvSpPr>
          <p:cNvPr id="3" name="Dikdörtgen 2"/>
          <p:cNvSpPr/>
          <p:nvPr/>
        </p:nvSpPr>
        <p:spPr>
          <a:xfrm>
            <a:off x="683568" y="2348880"/>
            <a:ext cx="4320480" cy="3046988"/>
          </a:xfrm>
          <a:prstGeom prst="rect">
            <a:avLst/>
          </a:prstGeom>
        </p:spPr>
        <p:txBody>
          <a:bodyPr wrap="square">
            <a:spAutoFit/>
          </a:bodyPr>
          <a:lstStyle/>
          <a:p>
            <a:r>
              <a:rPr lang="tr-TR" sz="2400" dirty="0">
                <a:solidFill>
                  <a:srgbClr val="00A84C"/>
                </a:solidFill>
                <a:latin typeface="Calibri" pitchFamily="34" charset="0"/>
              </a:rPr>
              <a:t>AMBALAJ ATIKLARINI GERİ DÖNÜŞTÜREBİLİRİZ.</a:t>
            </a:r>
          </a:p>
          <a:p>
            <a:pPr marL="266700" indent="-266700"/>
            <a:r>
              <a:rPr lang="tr-TR" sz="2400" dirty="0">
                <a:solidFill>
                  <a:srgbClr val="000000"/>
                </a:solidFill>
                <a:latin typeface="Calibri" pitchFamily="34" charset="0"/>
              </a:rPr>
              <a:t>• Plastik ambalaj atıklarının geri dönüşümünden elyaf içeren </a:t>
            </a:r>
            <a:r>
              <a:rPr lang="tr-TR" sz="2400" dirty="0" smtClean="0">
                <a:solidFill>
                  <a:srgbClr val="000000"/>
                </a:solidFill>
                <a:latin typeface="Calibri" pitchFamily="34" charset="0"/>
              </a:rPr>
              <a:t>tekstil ürünleri</a:t>
            </a:r>
            <a:r>
              <a:rPr lang="tr-TR" sz="2400" dirty="0">
                <a:solidFill>
                  <a:srgbClr val="000000"/>
                </a:solidFill>
                <a:latin typeface="Calibri" pitchFamily="34" charset="0"/>
              </a:rPr>
              <a:t>, atık su boruları ve marley gibi malzemeler üretilmektedir.</a:t>
            </a:r>
          </a:p>
          <a:p>
            <a:endParaRPr lang="tr-TR" sz="2400" dirty="0">
              <a:solidFill>
                <a:prstClr val="black"/>
              </a:solidFill>
              <a:latin typeface="Calibri" pitchFamily="34"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48064" y="1851860"/>
            <a:ext cx="2862064" cy="292361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5292080" y="5085184"/>
            <a:ext cx="2718048" cy="1200329"/>
          </a:xfrm>
          <a:prstGeom prst="rect">
            <a:avLst/>
          </a:prstGeom>
        </p:spPr>
        <p:txBody>
          <a:bodyPr wrap="square">
            <a:spAutoFit/>
          </a:bodyPr>
          <a:lstStyle/>
          <a:p>
            <a:r>
              <a:rPr lang="tr-TR" b="1" dirty="0">
                <a:solidFill>
                  <a:srgbClr val="00A84C"/>
                </a:solidFill>
                <a:latin typeface="Calibri" pitchFamily="34" charset="0"/>
              </a:rPr>
              <a:t>1 ton plastik atığın geri</a:t>
            </a:r>
          </a:p>
          <a:p>
            <a:r>
              <a:rPr lang="tr-TR" b="1" dirty="0">
                <a:solidFill>
                  <a:srgbClr val="00A84C"/>
                </a:solidFill>
                <a:latin typeface="Calibri" pitchFamily="34" charset="0"/>
              </a:rPr>
              <a:t>dönüşümü ile % 95</a:t>
            </a:r>
          </a:p>
          <a:p>
            <a:r>
              <a:rPr lang="tr-TR" b="1" dirty="0">
                <a:solidFill>
                  <a:srgbClr val="00A84C"/>
                </a:solidFill>
                <a:latin typeface="Calibri" pitchFamily="34" charset="0"/>
              </a:rPr>
              <a:t>oranında enerji tasarrufu</a:t>
            </a:r>
          </a:p>
          <a:p>
            <a:r>
              <a:rPr lang="tr-TR" b="1" dirty="0" smtClean="0">
                <a:solidFill>
                  <a:srgbClr val="00A84C"/>
                </a:solidFill>
                <a:latin typeface="Calibri" pitchFamily="34" charset="0"/>
              </a:rPr>
              <a:t>Sağlanmaktadır.</a:t>
            </a:r>
            <a:endParaRPr lang="tr-TR" b="1" dirty="0">
              <a:solidFill>
                <a:prstClr val="black"/>
              </a:solidFill>
              <a:latin typeface="Calibri" pitchFamily="34" charset="0"/>
            </a:endParaRPr>
          </a:p>
        </p:txBody>
      </p:sp>
    </p:spTree>
    <p:extLst>
      <p:ext uri="{BB962C8B-B14F-4D97-AF65-F5344CB8AC3E}">
        <p14:creationId xmlns:p14="http://schemas.microsoft.com/office/powerpoint/2010/main" val="159494637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pPr lvl="0">
              <a:spcBef>
                <a:spcPts val="0"/>
              </a:spcBef>
            </a:pPr>
            <a:r>
              <a:rPr lang="tr-TR" sz="8800" dirty="0" smtClean="0">
                <a:solidFill>
                  <a:srgbClr val="00A84C"/>
                </a:solidFill>
                <a:latin typeface="DINPro-Black"/>
                <a:ea typeface="+mn-ea"/>
                <a:cs typeface="+mn-cs"/>
              </a:rPr>
              <a:t/>
            </a:r>
            <a:br>
              <a:rPr lang="tr-TR" sz="8800" dirty="0" smtClean="0">
                <a:solidFill>
                  <a:srgbClr val="00A84C"/>
                </a:solidFill>
                <a:latin typeface="DINPro-Black"/>
                <a:ea typeface="+mn-ea"/>
                <a:cs typeface="+mn-cs"/>
              </a:rPr>
            </a:br>
            <a:r>
              <a:rPr lang="tr-TR" sz="4900" b="1" dirty="0">
                <a:solidFill>
                  <a:srgbClr val="002060"/>
                </a:solidFill>
                <a:latin typeface="Calibri" pitchFamily="34" charset="0"/>
              </a:rPr>
              <a:t>AMBALAJ</a:t>
            </a:r>
            <a:br>
              <a:rPr lang="tr-TR" sz="4900" b="1" dirty="0">
                <a:solidFill>
                  <a:srgbClr val="002060"/>
                </a:solidFill>
                <a:latin typeface="Calibri" pitchFamily="34" charset="0"/>
              </a:rPr>
            </a:br>
            <a:endParaRPr lang="tr-TR" sz="6000" b="1" dirty="0">
              <a:solidFill>
                <a:schemeClr val="bg1"/>
              </a:solidFill>
              <a:latin typeface="Calibri" pitchFamily="34" charset="0"/>
            </a:endParaRPr>
          </a:p>
        </p:txBody>
      </p:sp>
      <p:sp>
        <p:nvSpPr>
          <p:cNvPr id="3" name="Dikdörtgen 2"/>
          <p:cNvSpPr/>
          <p:nvPr/>
        </p:nvSpPr>
        <p:spPr>
          <a:xfrm>
            <a:off x="683568" y="2348880"/>
            <a:ext cx="3456384" cy="2677656"/>
          </a:xfrm>
          <a:prstGeom prst="rect">
            <a:avLst/>
          </a:prstGeom>
        </p:spPr>
        <p:txBody>
          <a:bodyPr wrap="square">
            <a:spAutoFit/>
          </a:bodyPr>
          <a:lstStyle/>
          <a:p>
            <a:r>
              <a:rPr lang="tr-TR" sz="2400" dirty="0">
                <a:solidFill>
                  <a:srgbClr val="008A3E"/>
                </a:solidFill>
                <a:latin typeface="Calibri" pitchFamily="34" charset="0"/>
              </a:rPr>
              <a:t>AMBALAJ ATIKLARINI GERİ </a:t>
            </a:r>
            <a:r>
              <a:rPr lang="tr-TR" sz="2400" dirty="0" smtClean="0">
                <a:solidFill>
                  <a:srgbClr val="008A3E"/>
                </a:solidFill>
                <a:latin typeface="Calibri" pitchFamily="34" charset="0"/>
              </a:rPr>
              <a:t>DÖNÜŞTÜREBİLİRİZ</a:t>
            </a:r>
            <a:r>
              <a:rPr lang="tr-TR" sz="2400" dirty="0">
                <a:solidFill>
                  <a:srgbClr val="008A3E"/>
                </a:solidFill>
                <a:latin typeface="Calibri" pitchFamily="34" charset="0"/>
              </a:rPr>
              <a:t>.</a:t>
            </a:r>
          </a:p>
          <a:p>
            <a:pPr marL="266700" indent="-266700"/>
            <a:r>
              <a:rPr lang="tr-TR" sz="2400" dirty="0" smtClean="0">
                <a:solidFill>
                  <a:srgbClr val="000000"/>
                </a:solidFill>
                <a:latin typeface="Calibri" pitchFamily="34" charset="0"/>
              </a:rPr>
              <a:t>• </a:t>
            </a:r>
            <a:r>
              <a:rPr lang="tr-TR" sz="2400" dirty="0">
                <a:solidFill>
                  <a:srgbClr val="000000"/>
                </a:solidFill>
                <a:latin typeface="Calibri" pitchFamily="34" charset="0"/>
              </a:rPr>
              <a:t>Metal ambalaj atıkları eritilerek yeniden hammadde </a:t>
            </a:r>
            <a:r>
              <a:rPr lang="tr-TR" sz="2400" dirty="0" smtClean="0">
                <a:solidFill>
                  <a:srgbClr val="000000"/>
                </a:solidFill>
                <a:latin typeface="Calibri" pitchFamily="34" charset="0"/>
              </a:rPr>
              <a:t>olarak kullanılmaktadır</a:t>
            </a:r>
            <a:r>
              <a:rPr lang="tr-TR" sz="2400" dirty="0">
                <a:solidFill>
                  <a:srgbClr val="000000"/>
                </a:solidFill>
                <a:latin typeface="Calibri" pitchFamily="34" charset="0"/>
              </a:rPr>
              <a:t>.</a:t>
            </a:r>
          </a:p>
          <a:p>
            <a:endParaRPr lang="tr-TR" sz="2400" dirty="0">
              <a:latin typeface="Calibri" pitchFamily="34" charset="0"/>
            </a:endParaRPr>
          </a:p>
        </p:txBody>
      </p:sp>
      <p:pic>
        <p:nvPicPr>
          <p:cNvPr id="2054" name="Picture 6"/>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6987"/>
          <a:stretch/>
        </p:blipFill>
        <p:spPr bwMode="auto">
          <a:xfrm>
            <a:off x="5148065" y="2492896"/>
            <a:ext cx="2520280" cy="2171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ikdörtgen 4"/>
          <p:cNvSpPr/>
          <p:nvPr/>
        </p:nvSpPr>
        <p:spPr>
          <a:xfrm>
            <a:off x="5154299" y="4941168"/>
            <a:ext cx="3384376" cy="158417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r>
              <a:rPr lang="tr-TR" b="1" dirty="0" smtClean="0">
                <a:solidFill>
                  <a:srgbClr val="008A3E"/>
                </a:solidFill>
                <a:latin typeface="Calibri" pitchFamily="34" charset="0"/>
              </a:rPr>
              <a:t>Sadece 1 metal içecek kutusunun geri dönüşümünden tasarruf edilen enerji ile 100 </a:t>
            </a:r>
            <a:r>
              <a:rPr lang="tr-TR" b="1" dirty="0" err="1" smtClean="0">
                <a:solidFill>
                  <a:srgbClr val="008A3E"/>
                </a:solidFill>
                <a:latin typeface="Calibri" pitchFamily="34" charset="0"/>
              </a:rPr>
              <a:t>Watt’lık</a:t>
            </a:r>
            <a:r>
              <a:rPr lang="tr-TR" b="1" dirty="0" smtClean="0">
                <a:solidFill>
                  <a:srgbClr val="008A3E"/>
                </a:solidFill>
                <a:latin typeface="Calibri" pitchFamily="34" charset="0"/>
              </a:rPr>
              <a:t> bir ampul 20 saat çalışmaktadır.</a:t>
            </a:r>
            <a:endParaRPr lang="tr-TR" b="1" dirty="0">
              <a:solidFill>
                <a:srgbClr val="008A3E"/>
              </a:solidFill>
              <a:latin typeface="Calibri" pitchFamily="34" charset="0"/>
            </a:endParaRPr>
          </a:p>
        </p:txBody>
      </p:sp>
    </p:spTree>
    <p:extLst>
      <p:ext uri="{BB962C8B-B14F-4D97-AF65-F5344CB8AC3E}">
        <p14:creationId xmlns:p14="http://schemas.microsoft.com/office/powerpoint/2010/main" val="3039515374"/>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fade">
                                      <p:cBhvr>
                                        <p:cTn id="7" dur="1000"/>
                                        <p:tgtEl>
                                          <p:spTgt spid="2054"/>
                                        </p:tgtEl>
                                      </p:cBhvr>
                                    </p:animEffect>
                                    <p:anim calcmode="lin" valueType="num">
                                      <p:cBhvr>
                                        <p:cTn id="8" dur="1000" fill="hold"/>
                                        <p:tgtEl>
                                          <p:spTgt spid="2054"/>
                                        </p:tgtEl>
                                        <p:attrNameLst>
                                          <p:attrName>ppt_x</p:attrName>
                                        </p:attrNameLst>
                                      </p:cBhvr>
                                      <p:tavLst>
                                        <p:tav tm="0">
                                          <p:val>
                                            <p:strVal val="#ppt_x"/>
                                          </p:val>
                                        </p:tav>
                                        <p:tav tm="100000">
                                          <p:val>
                                            <p:strVal val="#ppt_x"/>
                                          </p:val>
                                        </p:tav>
                                      </p:tavLst>
                                    </p:anim>
                                    <p:anim calcmode="lin" valueType="num">
                                      <p:cBhvr>
                                        <p:cTn id="9"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ttp://1.bp.blogspot.com/-CRxV299-SUA/TvEWJrQ4h1I/AAAAAAAAABo/7zb8tUuDLwY/s1600/Untitled-dsd1+copy.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28753" y="2132856"/>
            <a:ext cx="5115247" cy="41764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İçerik Yer Tutucusu 2"/>
          <p:cNvSpPr>
            <a:spLocks noGrp="1"/>
          </p:cNvSpPr>
          <p:nvPr>
            <p:ph idx="1"/>
          </p:nvPr>
        </p:nvSpPr>
        <p:spPr>
          <a:xfrm>
            <a:off x="323528" y="1988840"/>
            <a:ext cx="4103397" cy="4176464"/>
          </a:xfrm>
        </p:spPr>
        <p:txBody>
          <a:bodyPr>
            <a:noAutofit/>
          </a:bodyPr>
          <a:lstStyle/>
          <a:p>
            <a:pPr marL="0" lvl="0" indent="0" rtl="0">
              <a:buNone/>
            </a:pPr>
            <a:r>
              <a:rPr lang="tr-TR" b="1" dirty="0" smtClean="0">
                <a:solidFill>
                  <a:schemeClr val="accent3">
                    <a:lumMod val="50000"/>
                  </a:schemeClr>
                </a:solidFill>
                <a:latin typeface="Calibri" pitchFamily="34" charset="0"/>
              </a:rPr>
              <a:t>Doğal dengeyi oluşturan zincirin halkalarında meydana gelen kopmalar zincirin tümünü etkileyip, dengenin bozulmasına neden olmaktadır. Dengenin bozulmasında en önemli faktör insandır. Çünkü insanın yaşamını sürdürmesine ve faydalanmaya yönelik yaptığı her davranış ve her yenilik doğal dengeyi etkilemektedir.</a:t>
            </a:r>
            <a:endParaRPr lang="tr-TR" b="1" dirty="0">
              <a:solidFill>
                <a:schemeClr val="accent3">
                  <a:lumMod val="50000"/>
                </a:schemeClr>
              </a:solidFill>
              <a:latin typeface="Calibri" pitchFamily="34" charset="0"/>
            </a:endParaRPr>
          </a:p>
        </p:txBody>
      </p:sp>
      <p:sp>
        <p:nvSpPr>
          <p:cNvPr id="4" name="Başlık 7"/>
          <p:cNvSpPr>
            <a:spLocks noGrp="1"/>
          </p:cNvSpPr>
          <p:nvPr>
            <p:ph type="title"/>
          </p:nvPr>
        </p:nvSpPr>
        <p:spPr>
          <a:xfrm>
            <a:off x="395536" y="764704"/>
            <a:ext cx="8352928" cy="811560"/>
          </a:xfrm>
        </p:spPr>
        <p:txBody>
          <a:bodyPr>
            <a:noAutofit/>
          </a:bodyPr>
          <a:lstStyle/>
          <a:p>
            <a:pPr algn="ctr"/>
            <a:r>
              <a:rPr lang="tr-TR" b="1" dirty="0" smtClean="0">
                <a:solidFill>
                  <a:srgbClr val="002060"/>
                </a:solidFill>
                <a:latin typeface="Calibri" pitchFamily="34" charset="0"/>
              </a:rPr>
              <a:t>ÇEVRE</a:t>
            </a:r>
            <a:endParaRPr lang="tr-TR" b="1" dirty="0">
              <a:solidFill>
                <a:srgbClr val="002060"/>
              </a:solidFill>
              <a:latin typeface="Calibri" pitchFamily="34" charset="0"/>
            </a:endParaRPr>
          </a:p>
        </p:txBody>
      </p:sp>
    </p:spTree>
    <p:extLst>
      <p:ext uri="{BB962C8B-B14F-4D97-AF65-F5344CB8AC3E}">
        <p14:creationId xmlns:p14="http://schemas.microsoft.com/office/powerpoint/2010/main" val="234442634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grpId="0" nodeType="clickEffect">
                                  <p:stCondLst>
                                    <p:cond delay="0"/>
                                  </p:stCondLst>
                                  <p:childTnLst>
                                    <p:animClr clrSpc="hsl" dir="cw">
                                      <p:cBhvr override="childStyle">
                                        <p:cTn id="6" dur="500" fill="hold"/>
                                        <p:tgtEl>
                                          <p:spTgt spid="3">
                                            <p:txEl>
                                              <p:pRg st="0" end="0"/>
                                            </p:txEl>
                                          </p:spTgt>
                                        </p:tgtEl>
                                        <p:attrNameLst>
                                          <p:attrName>style.color</p:attrName>
                                        </p:attrNameLst>
                                      </p:cBhvr>
                                      <p:by>
                                        <p:hsl h="0" s="-12549" l="-25098"/>
                                      </p:by>
                                    </p:animClr>
                                    <p:animClr clrSpc="hsl" dir="cw">
                                      <p:cBhvr>
                                        <p:cTn id="7" dur="500" fill="hold"/>
                                        <p:tgtEl>
                                          <p:spTgt spid="3">
                                            <p:txEl>
                                              <p:pRg st="0" end="0"/>
                                            </p:txEl>
                                          </p:spTgt>
                                        </p:tgtEl>
                                        <p:attrNameLst>
                                          <p:attrName>fillcolor</p:attrName>
                                        </p:attrNameLst>
                                      </p:cBhvr>
                                      <p:by>
                                        <p:hsl h="0" s="-12549" l="-25098"/>
                                      </p:by>
                                    </p:animClr>
                                    <p:animClr clrSpc="hsl" dir="cw">
                                      <p:cBhvr>
                                        <p:cTn id="8" dur="500" fill="hold"/>
                                        <p:tgtEl>
                                          <p:spTgt spid="3">
                                            <p:txEl>
                                              <p:pRg st="0" end="0"/>
                                            </p:txEl>
                                          </p:spTgt>
                                        </p:tgtEl>
                                        <p:attrNameLst>
                                          <p:attrName>stroke.color</p:attrName>
                                        </p:attrNameLst>
                                      </p:cBhvr>
                                      <p:by>
                                        <p:hsl h="0" s="-12549" l="-25098"/>
                                      </p:by>
                                    </p:animClr>
                                    <p:set>
                                      <p:cBhvr>
                                        <p:cTn id="9" dur="500" fill="hold"/>
                                        <p:tgtEl>
                                          <p:spTgt spid="3">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30"/>
                                        </p:tgtEl>
                                        <p:attrNameLst>
                                          <p:attrName>style.visibility</p:attrName>
                                        </p:attrNameLst>
                                      </p:cBhvr>
                                      <p:to>
                                        <p:strVal val="visible"/>
                                      </p:to>
                                    </p:set>
                                    <p:animEffect transition="in" filter="fade">
                                      <p:cBhvr>
                                        <p:cTn id="14" dur="1000"/>
                                        <p:tgtEl>
                                          <p:spTgt spid="1030"/>
                                        </p:tgtEl>
                                      </p:cBhvr>
                                    </p:animEffect>
                                    <p:anim calcmode="lin" valueType="num">
                                      <p:cBhvr>
                                        <p:cTn id="15" dur="1000" fill="hold"/>
                                        <p:tgtEl>
                                          <p:spTgt spid="1030"/>
                                        </p:tgtEl>
                                        <p:attrNameLst>
                                          <p:attrName>ppt_x</p:attrName>
                                        </p:attrNameLst>
                                      </p:cBhvr>
                                      <p:tavLst>
                                        <p:tav tm="0">
                                          <p:val>
                                            <p:strVal val="#ppt_x"/>
                                          </p:val>
                                        </p:tav>
                                        <p:tav tm="100000">
                                          <p:val>
                                            <p:strVal val="#ppt_x"/>
                                          </p:val>
                                        </p:tav>
                                      </p:tavLst>
                                    </p:anim>
                                    <p:anim calcmode="lin" valueType="num">
                                      <p:cBhvr>
                                        <p:cTn id="16"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pPr lvl="0">
              <a:spcBef>
                <a:spcPts val="0"/>
              </a:spcBef>
            </a:pPr>
            <a:r>
              <a:rPr lang="tr-TR" sz="8800" dirty="0" smtClean="0">
                <a:solidFill>
                  <a:srgbClr val="00A84C"/>
                </a:solidFill>
                <a:latin typeface="DINPro-Black"/>
                <a:ea typeface="+mn-ea"/>
                <a:cs typeface="+mn-cs"/>
              </a:rPr>
              <a:t/>
            </a:r>
            <a:br>
              <a:rPr lang="tr-TR" sz="8800" dirty="0" smtClean="0">
                <a:solidFill>
                  <a:srgbClr val="00A84C"/>
                </a:solidFill>
                <a:latin typeface="DINPro-Black"/>
                <a:ea typeface="+mn-ea"/>
                <a:cs typeface="+mn-cs"/>
              </a:rPr>
            </a:br>
            <a:r>
              <a:rPr lang="tr-TR" sz="4900" b="1" dirty="0">
                <a:solidFill>
                  <a:srgbClr val="002060"/>
                </a:solidFill>
                <a:latin typeface="Calibri" pitchFamily="34" charset="0"/>
              </a:rPr>
              <a:t>AMBALAJ</a:t>
            </a:r>
            <a:br>
              <a:rPr lang="tr-TR" sz="4900" b="1" dirty="0">
                <a:solidFill>
                  <a:srgbClr val="002060"/>
                </a:solidFill>
                <a:latin typeface="Calibri" pitchFamily="34" charset="0"/>
              </a:rPr>
            </a:br>
            <a:endParaRPr lang="tr-TR" sz="6000" b="1" dirty="0">
              <a:solidFill>
                <a:schemeClr val="bg1"/>
              </a:solidFill>
              <a:latin typeface="Calibri" pitchFamily="34" charset="0"/>
            </a:endParaRPr>
          </a:p>
        </p:txBody>
      </p:sp>
      <p:sp>
        <p:nvSpPr>
          <p:cNvPr id="3" name="Dikdörtgen 2"/>
          <p:cNvSpPr/>
          <p:nvPr/>
        </p:nvSpPr>
        <p:spPr>
          <a:xfrm>
            <a:off x="683568" y="2348880"/>
            <a:ext cx="4392488" cy="2677656"/>
          </a:xfrm>
          <a:prstGeom prst="rect">
            <a:avLst/>
          </a:prstGeom>
        </p:spPr>
        <p:txBody>
          <a:bodyPr wrap="square">
            <a:spAutoFit/>
          </a:bodyPr>
          <a:lstStyle/>
          <a:p>
            <a:r>
              <a:rPr lang="tr-TR" sz="2400" dirty="0">
                <a:solidFill>
                  <a:srgbClr val="008A3E"/>
                </a:solidFill>
                <a:latin typeface="Calibri" pitchFamily="34" charset="0"/>
              </a:rPr>
              <a:t>AMBALAJ ATIKLARINI GERİ DÖNÜŞTÜREBİLİRİZ.</a:t>
            </a:r>
          </a:p>
          <a:p>
            <a:pPr marL="266700" indent="-266700"/>
            <a:r>
              <a:rPr lang="tr-TR" sz="2400" dirty="0" smtClean="0">
                <a:solidFill>
                  <a:srgbClr val="000000"/>
                </a:solidFill>
                <a:latin typeface="Calibri" pitchFamily="34" charset="0"/>
              </a:rPr>
              <a:t>• </a:t>
            </a:r>
            <a:r>
              <a:rPr lang="tr-TR" sz="2400" dirty="0">
                <a:solidFill>
                  <a:srgbClr val="000000"/>
                </a:solidFill>
                <a:latin typeface="Calibri" pitchFamily="34" charset="0"/>
              </a:rPr>
              <a:t>Cam ambalaj atıkları </a:t>
            </a:r>
            <a:r>
              <a:rPr lang="tr-TR" sz="2400" dirty="0" smtClean="0">
                <a:solidFill>
                  <a:srgbClr val="000000"/>
                </a:solidFill>
                <a:latin typeface="Calibri" pitchFamily="34" charset="0"/>
              </a:rPr>
              <a:t>parçalanıp küçültülerek</a:t>
            </a:r>
            <a:r>
              <a:rPr lang="tr-TR" sz="2400" dirty="0">
                <a:solidFill>
                  <a:srgbClr val="000000"/>
                </a:solidFill>
                <a:latin typeface="Calibri" pitchFamily="34" charset="0"/>
              </a:rPr>
              <a:t>, yeniden cam </a:t>
            </a:r>
            <a:r>
              <a:rPr lang="tr-TR" sz="2400" dirty="0" smtClean="0">
                <a:solidFill>
                  <a:srgbClr val="000000"/>
                </a:solidFill>
                <a:latin typeface="Calibri" pitchFamily="34" charset="0"/>
              </a:rPr>
              <a:t>ambalaj ve hediyelik eşya yapımında kullanılabilmektedir.</a:t>
            </a:r>
          </a:p>
          <a:p>
            <a:endParaRPr lang="tr-TR" sz="2400" dirty="0">
              <a:solidFill>
                <a:prstClr val="black"/>
              </a:solidFill>
              <a:latin typeface="Calibri" pitchFamily="34" charset="0"/>
            </a:endParaRPr>
          </a:p>
        </p:txBody>
      </p:sp>
      <p:pic>
        <p:nvPicPr>
          <p:cNvPr id="3075" name="Picture 3"/>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5021"/>
          <a:stretch/>
        </p:blipFill>
        <p:spPr bwMode="auto">
          <a:xfrm>
            <a:off x="5580112" y="2767905"/>
            <a:ext cx="2448272" cy="1873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Dikdörtgen 6"/>
          <p:cNvSpPr/>
          <p:nvPr/>
        </p:nvSpPr>
        <p:spPr>
          <a:xfrm>
            <a:off x="5580112" y="5085184"/>
            <a:ext cx="2874085" cy="1584176"/>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endParaRPr lang="tr-TR" b="1" dirty="0">
              <a:solidFill>
                <a:srgbClr val="008A3E"/>
              </a:solidFill>
              <a:latin typeface="Calibri" pitchFamily="34" charset="0"/>
            </a:endParaRPr>
          </a:p>
        </p:txBody>
      </p:sp>
    </p:spTree>
    <p:extLst>
      <p:ext uri="{BB962C8B-B14F-4D97-AF65-F5344CB8AC3E}">
        <p14:creationId xmlns:p14="http://schemas.microsoft.com/office/powerpoint/2010/main" val="337564897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circle(in)">
                                      <p:cBhvr>
                                        <p:cTn id="7" dur="2000"/>
                                        <p:tgtEl>
                                          <p:spTgt spid="307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pPr lvl="0">
              <a:spcBef>
                <a:spcPts val="0"/>
              </a:spcBef>
            </a:pPr>
            <a:r>
              <a:rPr lang="tr-TR" sz="8800" dirty="0" smtClean="0">
                <a:solidFill>
                  <a:srgbClr val="00A84C"/>
                </a:solidFill>
                <a:latin typeface="DINPro-Black"/>
                <a:ea typeface="+mn-ea"/>
                <a:cs typeface="+mn-cs"/>
              </a:rPr>
              <a:t/>
            </a:r>
            <a:br>
              <a:rPr lang="tr-TR" sz="8800" dirty="0" smtClean="0">
                <a:solidFill>
                  <a:srgbClr val="00A84C"/>
                </a:solidFill>
                <a:latin typeface="DINPro-Black"/>
                <a:ea typeface="+mn-ea"/>
                <a:cs typeface="+mn-cs"/>
              </a:rPr>
            </a:br>
            <a:r>
              <a:rPr lang="tr-TR" sz="4900" b="1" dirty="0">
                <a:solidFill>
                  <a:srgbClr val="002060"/>
                </a:solidFill>
                <a:latin typeface="Calibri" pitchFamily="34" charset="0"/>
              </a:rPr>
              <a:t>AMBALAJ</a:t>
            </a:r>
            <a:br>
              <a:rPr lang="tr-TR" sz="4900" b="1" dirty="0">
                <a:solidFill>
                  <a:srgbClr val="002060"/>
                </a:solidFill>
                <a:latin typeface="Calibri" pitchFamily="34" charset="0"/>
              </a:rPr>
            </a:br>
            <a:endParaRPr lang="tr-TR" sz="6000" b="1" dirty="0">
              <a:solidFill>
                <a:schemeClr val="bg1"/>
              </a:solidFill>
              <a:latin typeface="Calibri" pitchFamily="34" charset="0"/>
            </a:endParaRPr>
          </a:p>
        </p:txBody>
      </p:sp>
      <p:sp>
        <p:nvSpPr>
          <p:cNvPr id="3" name="Dikdörtgen 2"/>
          <p:cNvSpPr/>
          <p:nvPr/>
        </p:nvSpPr>
        <p:spPr>
          <a:xfrm>
            <a:off x="683568" y="2348880"/>
            <a:ext cx="3744416" cy="2677656"/>
          </a:xfrm>
          <a:prstGeom prst="rect">
            <a:avLst/>
          </a:prstGeom>
        </p:spPr>
        <p:txBody>
          <a:bodyPr wrap="square">
            <a:spAutoFit/>
          </a:bodyPr>
          <a:lstStyle/>
          <a:p>
            <a:r>
              <a:rPr lang="tr-TR" sz="2400" dirty="0">
                <a:solidFill>
                  <a:srgbClr val="008A3E"/>
                </a:solidFill>
                <a:latin typeface="Calibri" pitchFamily="34" charset="0"/>
              </a:rPr>
              <a:t>AMBALAJ ATIKLARINI GERİ DÖNÜŞTÜREBİLİRİZ.</a:t>
            </a:r>
          </a:p>
          <a:p>
            <a:pPr marL="266700" indent="-266700"/>
            <a:r>
              <a:rPr lang="tr-TR" sz="2400" dirty="0">
                <a:solidFill>
                  <a:srgbClr val="000000"/>
                </a:solidFill>
                <a:latin typeface="Calibri" pitchFamily="34" charset="0"/>
              </a:rPr>
              <a:t>• </a:t>
            </a:r>
            <a:r>
              <a:rPr lang="tr-TR" sz="2400" dirty="0" smtClean="0">
                <a:solidFill>
                  <a:srgbClr val="000000"/>
                </a:solidFill>
                <a:latin typeface="Calibri" pitchFamily="34" charset="0"/>
              </a:rPr>
              <a:t> Kağıt-karton </a:t>
            </a:r>
            <a:r>
              <a:rPr lang="tr-TR" sz="2400" dirty="0">
                <a:solidFill>
                  <a:srgbClr val="000000"/>
                </a:solidFill>
                <a:latin typeface="Calibri" pitchFamily="34" charset="0"/>
              </a:rPr>
              <a:t>ambalaj atıkları kağıt fabrikalarında işlenerek, tekrar</a:t>
            </a:r>
          </a:p>
          <a:p>
            <a:pPr marL="266700"/>
            <a:r>
              <a:rPr lang="tr-TR" sz="2400" dirty="0">
                <a:solidFill>
                  <a:srgbClr val="000000"/>
                </a:solidFill>
                <a:latin typeface="Calibri" pitchFamily="34" charset="0"/>
              </a:rPr>
              <a:t>kağıt, karton üretiminde kullanılmaktadır.</a:t>
            </a:r>
            <a:endParaRPr lang="tr-TR" sz="2400" dirty="0">
              <a:solidFill>
                <a:prstClr val="black"/>
              </a:solidFill>
              <a:latin typeface="Calibri" pitchFamily="34" charset="0"/>
            </a:endParaRPr>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096" y="2708920"/>
            <a:ext cx="2314575" cy="209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ikdörtgen 3"/>
          <p:cNvSpPr/>
          <p:nvPr/>
        </p:nvSpPr>
        <p:spPr>
          <a:xfrm>
            <a:off x="5411501" y="4919008"/>
            <a:ext cx="2738533" cy="1200329"/>
          </a:xfrm>
          <a:prstGeom prst="rect">
            <a:avLst/>
          </a:prstGeom>
        </p:spPr>
        <p:txBody>
          <a:bodyPr wrap="square">
            <a:spAutoFit/>
          </a:bodyPr>
          <a:lstStyle/>
          <a:p>
            <a:r>
              <a:rPr lang="tr-TR" b="1" dirty="0">
                <a:solidFill>
                  <a:srgbClr val="008A3E"/>
                </a:solidFill>
                <a:latin typeface="Calibri" pitchFamily="34" charset="0"/>
              </a:rPr>
              <a:t>1 ton kağıt/karton </a:t>
            </a:r>
            <a:r>
              <a:rPr lang="tr-TR" b="1" dirty="0" smtClean="0">
                <a:solidFill>
                  <a:srgbClr val="008A3E"/>
                </a:solidFill>
                <a:latin typeface="Calibri" pitchFamily="34" charset="0"/>
              </a:rPr>
              <a:t>atığın geri </a:t>
            </a:r>
            <a:r>
              <a:rPr lang="tr-TR" b="1" dirty="0">
                <a:solidFill>
                  <a:srgbClr val="008A3E"/>
                </a:solidFill>
                <a:latin typeface="Calibri" pitchFamily="34" charset="0"/>
              </a:rPr>
              <a:t>dönüşümü ile</a:t>
            </a:r>
          </a:p>
          <a:p>
            <a:r>
              <a:rPr lang="tr-TR" b="1" dirty="0">
                <a:solidFill>
                  <a:srgbClr val="008A3E"/>
                </a:solidFill>
                <a:latin typeface="Calibri" pitchFamily="34" charset="0"/>
              </a:rPr>
              <a:t>17 ağacın kesilmesi</a:t>
            </a:r>
          </a:p>
          <a:p>
            <a:r>
              <a:rPr lang="tr-TR" b="1" dirty="0">
                <a:solidFill>
                  <a:srgbClr val="008A3E"/>
                </a:solidFill>
                <a:latin typeface="Calibri" pitchFamily="34" charset="0"/>
              </a:rPr>
              <a:t>önlenmektedir.</a:t>
            </a:r>
          </a:p>
        </p:txBody>
      </p:sp>
    </p:spTree>
    <p:extLst>
      <p:ext uri="{BB962C8B-B14F-4D97-AF65-F5344CB8AC3E}">
        <p14:creationId xmlns:p14="http://schemas.microsoft.com/office/powerpoint/2010/main" val="337564897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barn(inVertic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pPr lvl="0">
              <a:spcBef>
                <a:spcPts val="0"/>
              </a:spcBef>
            </a:pPr>
            <a:r>
              <a:rPr lang="tr-TR" sz="8800" dirty="0" smtClean="0">
                <a:solidFill>
                  <a:srgbClr val="00A84C"/>
                </a:solidFill>
                <a:latin typeface="DINPro-Black"/>
                <a:ea typeface="+mn-ea"/>
                <a:cs typeface="+mn-cs"/>
              </a:rPr>
              <a:t/>
            </a:r>
            <a:br>
              <a:rPr lang="tr-TR" sz="8800" dirty="0" smtClean="0">
                <a:solidFill>
                  <a:srgbClr val="00A84C"/>
                </a:solidFill>
                <a:latin typeface="DINPro-Black"/>
                <a:ea typeface="+mn-ea"/>
                <a:cs typeface="+mn-cs"/>
              </a:rPr>
            </a:br>
            <a:r>
              <a:rPr lang="tr-TR" sz="4900" b="1" dirty="0">
                <a:solidFill>
                  <a:srgbClr val="002060"/>
                </a:solidFill>
                <a:latin typeface="Calibri" pitchFamily="34" charset="0"/>
              </a:rPr>
              <a:t>AMBALAJ</a:t>
            </a:r>
            <a:br>
              <a:rPr lang="tr-TR" sz="4900" b="1" dirty="0">
                <a:solidFill>
                  <a:srgbClr val="002060"/>
                </a:solidFill>
                <a:latin typeface="Calibri" pitchFamily="34" charset="0"/>
              </a:rPr>
            </a:br>
            <a:endParaRPr lang="tr-TR" sz="6000" b="1" dirty="0">
              <a:solidFill>
                <a:schemeClr val="bg1"/>
              </a:solidFill>
              <a:latin typeface="Calibri" pitchFamily="34" charset="0"/>
            </a:endParaRPr>
          </a:p>
        </p:txBody>
      </p:sp>
      <p:sp>
        <p:nvSpPr>
          <p:cNvPr id="3" name="Dikdörtgen 2"/>
          <p:cNvSpPr/>
          <p:nvPr/>
        </p:nvSpPr>
        <p:spPr>
          <a:xfrm>
            <a:off x="683568" y="1916832"/>
            <a:ext cx="6048672" cy="4616648"/>
          </a:xfrm>
          <a:prstGeom prst="rect">
            <a:avLst/>
          </a:prstGeom>
        </p:spPr>
        <p:txBody>
          <a:bodyPr wrap="square">
            <a:spAutoFit/>
          </a:bodyPr>
          <a:lstStyle/>
          <a:p>
            <a:r>
              <a:rPr lang="tr-TR" sz="2400" dirty="0" smtClean="0">
                <a:solidFill>
                  <a:srgbClr val="008A3E"/>
                </a:solidFill>
                <a:latin typeface="Calibri" pitchFamily="34" charset="0"/>
              </a:rPr>
              <a:t>AYRI BİRİKTİRİLMESİ GEREKEN ATIKLAR</a:t>
            </a:r>
          </a:p>
          <a:p>
            <a:endParaRPr lang="tr-TR" dirty="0">
              <a:solidFill>
                <a:prstClr val="black"/>
              </a:solidFill>
              <a:latin typeface="Calibri" pitchFamily="34" charset="0"/>
            </a:endParaRPr>
          </a:p>
          <a:p>
            <a:r>
              <a:rPr lang="tr-TR" b="1" dirty="0" smtClean="0">
                <a:solidFill>
                  <a:prstClr val="black"/>
                </a:solidFill>
                <a:latin typeface="Calibri" pitchFamily="34" charset="0"/>
              </a:rPr>
              <a:t>CAM</a:t>
            </a:r>
          </a:p>
          <a:p>
            <a:pPr marL="342900" indent="-342900">
              <a:buFont typeface="Arial" pitchFamily="34" charset="0"/>
              <a:buChar char="•"/>
            </a:pPr>
            <a:r>
              <a:rPr lang="tr-TR" dirty="0" smtClean="0">
                <a:solidFill>
                  <a:prstClr val="black"/>
                </a:solidFill>
                <a:latin typeface="Calibri" pitchFamily="34" charset="0"/>
              </a:rPr>
              <a:t>Su ve meşrubat şişeleri</a:t>
            </a:r>
          </a:p>
          <a:p>
            <a:pPr marL="342900" indent="-342900">
              <a:buFont typeface="Arial" pitchFamily="34" charset="0"/>
              <a:buChar char="•"/>
            </a:pPr>
            <a:r>
              <a:rPr lang="tr-TR" dirty="0" smtClean="0">
                <a:solidFill>
                  <a:prstClr val="black"/>
                </a:solidFill>
                <a:latin typeface="Calibri" pitchFamily="34" charset="0"/>
              </a:rPr>
              <a:t>Kavanozlar (salça, reçel konserve, vb.)</a:t>
            </a:r>
          </a:p>
          <a:p>
            <a:pPr marL="342900" indent="-342900">
              <a:buFont typeface="Arial" pitchFamily="34" charset="0"/>
              <a:buChar char="•"/>
            </a:pPr>
            <a:endParaRPr lang="tr-TR" dirty="0">
              <a:solidFill>
                <a:prstClr val="black"/>
              </a:solidFill>
              <a:latin typeface="Calibri" pitchFamily="34" charset="0"/>
            </a:endParaRPr>
          </a:p>
          <a:p>
            <a:r>
              <a:rPr lang="tr-TR" b="1" dirty="0" smtClean="0">
                <a:solidFill>
                  <a:prstClr val="black"/>
                </a:solidFill>
                <a:latin typeface="Calibri" pitchFamily="34" charset="0"/>
              </a:rPr>
              <a:t>METAL</a:t>
            </a:r>
          </a:p>
          <a:p>
            <a:pPr marL="342900" indent="-342900">
              <a:buFont typeface="Arial" pitchFamily="34" charset="0"/>
              <a:buChar char="•"/>
            </a:pPr>
            <a:r>
              <a:rPr lang="tr-TR" dirty="0" smtClean="0">
                <a:solidFill>
                  <a:prstClr val="black"/>
                </a:solidFill>
                <a:latin typeface="Calibri" pitchFamily="34" charset="0"/>
              </a:rPr>
              <a:t>Metal içecek kutuları</a:t>
            </a:r>
          </a:p>
          <a:p>
            <a:pPr marL="342900" indent="-342900">
              <a:buFont typeface="Arial" pitchFamily="34" charset="0"/>
              <a:buChar char="•"/>
            </a:pPr>
            <a:r>
              <a:rPr lang="tr-TR" dirty="0" smtClean="0">
                <a:solidFill>
                  <a:prstClr val="black"/>
                </a:solidFill>
                <a:latin typeface="Calibri" pitchFamily="34" charset="0"/>
              </a:rPr>
              <a:t>Yağ tenekeleri</a:t>
            </a:r>
          </a:p>
          <a:p>
            <a:pPr marL="342900" indent="-342900">
              <a:buFont typeface="Arial" pitchFamily="34" charset="0"/>
              <a:buChar char="•"/>
            </a:pPr>
            <a:r>
              <a:rPr lang="tr-TR" dirty="0" smtClean="0">
                <a:solidFill>
                  <a:prstClr val="black"/>
                </a:solidFill>
                <a:latin typeface="Calibri" pitchFamily="34" charset="0"/>
              </a:rPr>
              <a:t>Konserve ve salça kutuları vb.</a:t>
            </a:r>
          </a:p>
          <a:p>
            <a:endParaRPr lang="tr-TR" dirty="0" smtClean="0">
              <a:solidFill>
                <a:prstClr val="black"/>
              </a:solidFill>
              <a:latin typeface="Calibri" pitchFamily="34" charset="0"/>
            </a:endParaRPr>
          </a:p>
          <a:p>
            <a:r>
              <a:rPr lang="tr-TR" b="1" dirty="0" smtClean="0">
                <a:solidFill>
                  <a:prstClr val="black"/>
                </a:solidFill>
                <a:latin typeface="Calibri" pitchFamily="34" charset="0"/>
              </a:rPr>
              <a:t>PLASTİK</a:t>
            </a:r>
          </a:p>
          <a:p>
            <a:pPr marL="285750" indent="-285750">
              <a:buFont typeface="Arial" pitchFamily="34" charset="0"/>
              <a:buChar char="•"/>
            </a:pPr>
            <a:r>
              <a:rPr lang="tr-TR" dirty="0" smtClean="0">
                <a:solidFill>
                  <a:prstClr val="black"/>
                </a:solidFill>
                <a:latin typeface="Calibri" pitchFamily="34" charset="0"/>
              </a:rPr>
              <a:t>Su ve meşrubat ambalajları</a:t>
            </a:r>
          </a:p>
          <a:p>
            <a:pPr marL="285750" indent="-285750">
              <a:buFont typeface="Arial" pitchFamily="34" charset="0"/>
              <a:buChar char="•"/>
            </a:pPr>
            <a:r>
              <a:rPr lang="tr-TR" dirty="0" smtClean="0">
                <a:solidFill>
                  <a:prstClr val="black"/>
                </a:solidFill>
                <a:latin typeface="Calibri" pitchFamily="34" charset="0"/>
              </a:rPr>
              <a:t>Sıvı yağ şişeleri</a:t>
            </a:r>
          </a:p>
          <a:p>
            <a:pPr marL="285750" indent="-285750">
              <a:buFont typeface="Arial" pitchFamily="34" charset="0"/>
              <a:buChar char="•"/>
            </a:pPr>
            <a:r>
              <a:rPr lang="tr-TR" dirty="0" smtClean="0">
                <a:solidFill>
                  <a:prstClr val="black"/>
                </a:solidFill>
                <a:latin typeface="Calibri" pitchFamily="34" charset="0"/>
              </a:rPr>
              <a:t>Şampuan ve deterjan kutuları</a:t>
            </a:r>
          </a:p>
          <a:p>
            <a:pPr marL="285750" indent="-285750">
              <a:buFont typeface="Arial" pitchFamily="34" charset="0"/>
              <a:buChar char="•"/>
            </a:pPr>
            <a:r>
              <a:rPr lang="tr-TR" dirty="0" smtClean="0">
                <a:solidFill>
                  <a:prstClr val="black"/>
                </a:solidFill>
                <a:latin typeface="Calibri" pitchFamily="34" charset="0"/>
              </a:rPr>
              <a:t>Yoğurt ve margarin kapları</a:t>
            </a:r>
            <a:endParaRPr lang="tr-TR" dirty="0">
              <a:solidFill>
                <a:prstClr val="black"/>
              </a:solidFill>
              <a:latin typeface="Calibri" pitchFamily="34" charset="0"/>
            </a:endParaRPr>
          </a:p>
        </p:txBody>
      </p:sp>
      <p:pic>
        <p:nvPicPr>
          <p:cNvPr id="614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44208" y="2392953"/>
            <a:ext cx="2088232" cy="22564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4587804"/>
            <a:ext cx="1921209" cy="197528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451599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148"/>
                                        </p:tgtEl>
                                        <p:attrNameLst>
                                          <p:attrName>style.visibility</p:attrName>
                                        </p:attrNameLst>
                                      </p:cBhvr>
                                      <p:to>
                                        <p:strVal val="visible"/>
                                      </p:to>
                                    </p:set>
                                    <p:animEffect transition="in" filter="fade">
                                      <p:cBhvr>
                                        <p:cTn id="14" dur="1000"/>
                                        <p:tgtEl>
                                          <p:spTgt spid="6148"/>
                                        </p:tgtEl>
                                      </p:cBhvr>
                                    </p:animEffect>
                                    <p:anim calcmode="lin" valueType="num">
                                      <p:cBhvr>
                                        <p:cTn id="15" dur="1000" fill="hold"/>
                                        <p:tgtEl>
                                          <p:spTgt spid="6148"/>
                                        </p:tgtEl>
                                        <p:attrNameLst>
                                          <p:attrName>ppt_x</p:attrName>
                                        </p:attrNameLst>
                                      </p:cBhvr>
                                      <p:tavLst>
                                        <p:tav tm="0">
                                          <p:val>
                                            <p:strVal val="#ppt_x"/>
                                          </p:val>
                                        </p:tav>
                                        <p:tav tm="100000">
                                          <p:val>
                                            <p:strVal val="#ppt_x"/>
                                          </p:val>
                                        </p:tav>
                                      </p:tavLst>
                                    </p:anim>
                                    <p:anim calcmode="lin" valueType="num">
                                      <p:cBhvr>
                                        <p:cTn id="16" dur="1000" fill="hold"/>
                                        <p:tgtEl>
                                          <p:spTgt spid="6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338328"/>
            <a:ext cx="8229600" cy="1002440"/>
          </a:xfrm>
        </p:spPr>
        <p:txBody>
          <a:bodyPr>
            <a:normAutofit fontScale="90000"/>
          </a:bodyPr>
          <a:lstStyle/>
          <a:p>
            <a:pPr lvl="0">
              <a:spcBef>
                <a:spcPts val="0"/>
              </a:spcBef>
            </a:pPr>
            <a:r>
              <a:rPr lang="tr-TR" sz="8800" dirty="0" smtClean="0">
                <a:solidFill>
                  <a:srgbClr val="00A84C"/>
                </a:solidFill>
                <a:latin typeface="DINPro-Black"/>
                <a:ea typeface="+mn-ea"/>
                <a:cs typeface="+mn-cs"/>
              </a:rPr>
              <a:t/>
            </a:r>
            <a:br>
              <a:rPr lang="tr-TR" sz="8800" dirty="0" smtClean="0">
                <a:solidFill>
                  <a:srgbClr val="00A84C"/>
                </a:solidFill>
                <a:latin typeface="DINPro-Black"/>
                <a:ea typeface="+mn-ea"/>
                <a:cs typeface="+mn-cs"/>
              </a:rPr>
            </a:br>
            <a:r>
              <a:rPr lang="tr-TR" sz="4900" b="1" dirty="0">
                <a:solidFill>
                  <a:srgbClr val="002060"/>
                </a:solidFill>
                <a:latin typeface="Calibri" pitchFamily="34" charset="0"/>
              </a:rPr>
              <a:t>AMBALAJ</a:t>
            </a:r>
            <a:br>
              <a:rPr lang="tr-TR" sz="4900" b="1" dirty="0">
                <a:solidFill>
                  <a:srgbClr val="002060"/>
                </a:solidFill>
                <a:latin typeface="Calibri" pitchFamily="34" charset="0"/>
              </a:rPr>
            </a:br>
            <a:endParaRPr lang="tr-TR" sz="6000" dirty="0">
              <a:solidFill>
                <a:schemeClr val="bg1"/>
              </a:solidFill>
              <a:latin typeface="Calibri" pitchFamily="34" charset="0"/>
            </a:endParaRPr>
          </a:p>
        </p:txBody>
      </p:sp>
      <p:sp>
        <p:nvSpPr>
          <p:cNvPr id="3" name="Dikdörtgen 2"/>
          <p:cNvSpPr/>
          <p:nvPr/>
        </p:nvSpPr>
        <p:spPr>
          <a:xfrm>
            <a:off x="683568" y="1916832"/>
            <a:ext cx="6048672" cy="4216539"/>
          </a:xfrm>
          <a:prstGeom prst="rect">
            <a:avLst/>
          </a:prstGeom>
        </p:spPr>
        <p:txBody>
          <a:bodyPr wrap="square">
            <a:spAutoFit/>
          </a:bodyPr>
          <a:lstStyle/>
          <a:p>
            <a:r>
              <a:rPr lang="tr-TR" sz="2400" dirty="0" smtClean="0">
                <a:solidFill>
                  <a:srgbClr val="008A3E"/>
                </a:solidFill>
                <a:latin typeface="Calibri" pitchFamily="34" charset="0"/>
              </a:rPr>
              <a:t>AYRI BİRİKTİRİLMESİ GEREKEN ATIKLAR</a:t>
            </a:r>
          </a:p>
          <a:p>
            <a:endParaRPr lang="tr-TR" dirty="0">
              <a:solidFill>
                <a:prstClr val="black"/>
              </a:solidFill>
              <a:latin typeface="Calibri" pitchFamily="34" charset="0"/>
            </a:endParaRPr>
          </a:p>
          <a:p>
            <a:r>
              <a:rPr lang="tr-TR" b="1" dirty="0" smtClean="0">
                <a:solidFill>
                  <a:prstClr val="black"/>
                </a:solidFill>
                <a:latin typeface="Calibri" pitchFamily="34" charset="0"/>
              </a:rPr>
              <a:t>KOMPOZİT</a:t>
            </a:r>
          </a:p>
          <a:p>
            <a:pPr marL="285750" indent="-285750">
              <a:buFont typeface="Arial" pitchFamily="34" charset="0"/>
              <a:buChar char="•"/>
            </a:pPr>
            <a:r>
              <a:rPr lang="tr-TR" dirty="0" smtClean="0">
                <a:solidFill>
                  <a:prstClr val="black"/>
                </a:solidFill>
                <a:latin typeface="Calibri" pitchFamily="34" charset="0"/>
              </a:rPr>
              <a:t>İçecek kutuları (süt, meyve suları vb. kutusu)</a:t>
            </a:r>
          </a:p>
          <a:p>
            <a:pPr marL="285750" indent="-285750">
              <a:buFont typeface="Arial" pitchFamily="34" charset="0"/>
              <a:buChar char="•"/>
            </a:pPr>
            <a:r>
              <a:rPr lang="tr-TR" dirty="0" smtClean="0">
                <a:solidFill>
                  <a:prstClr val="black"/>
                </a:solidFill>
                <a:latin typeface="Calibri" pitchFamily="34" charset="0"/>
              </a:rPr>
              <a:t>Cips, çerez ambalajları vb.</a:t>
            </a:r>
          </a:p>
          <a:p>
            <a:pPr marL="285750" indent="-285750">
              <a:buFont typeface="Arial" pitchFamily="34" charset="0"/>
              <a:buChar char="•"/>
            </a:pPr>
            <a:endParaRPr lang="tr-TR" sz="1400" dirty="0">
              <a:solidFill>
                <a:prstClr val="black"/>
              </a:solidFill>
              <a:latin typeface="Calibri" pitchFamily="34" charset="0"/>
            </a:endParaRPr>
          </a:p>
          <a:p>
            <a:r>
              <a:rPr lang="tr-TR" b="1" dirty="0" smtClean="0">
                <a:solidFill>
                  <a:prstClr val="black"/>
                </a:solidFill>
                <a:latin typeface="Calibri" pitchFamily="34" charset="0"/>
              </a:rPr>
              <a:t>KAĞIT/KARTON</a:t>
            </a:r>
          </a:p>
          <a:p>
            <a:pPr marL="285750" indent="-285750">
              <a:buFont typeface="Arial" pitchFamily="34" charset="0"/>
              <a:buChar char="•"/>
            </a:pPr>
            <a:r>
              <a:rPr lang="tr-TR" dirty="0" smtClean="0">
                <a:solidFill>
                  <a:prstClr val="black"/>
                </a:solidFill>
                <a:latin typeface="Calibri" pitchFamily="34" charset="0"/>
              </a:rPr>
              <a:t>Kağıt paketler</a:t>
            </a:r>
          </a:p>
          <a:p>
            <a:pPr marL="285750" indent="-285750">
              <a:buFont typeface="Arial" pitchFamily="34" charset="0"/>
              <a:buChar char="•"/>
            </a:pPr>
            <a:r>
              <a:rPr lang="tr-TR" dirty="0" smtClean="0">
                <a:solidFill>
                  <a:prstClr val="black"/>
                </a:solidFill>
                <a:latin typeface="Calibri" pitchFamily="34" charset="0"/>
              </a:rPr>
              <a:t>Karton koliler</a:t>
            </a:r>
          </a:p>
          <a:p>
            <a:pPr marL="285750" indent="-285750">
              <a:buFont typeface="Arial" pitchFamily="34" charset="0"/>
              <a:buChar char="•"/>
            </a:pPr>
            <a:r>
              <a:rPr lang="tr-TR" dirty="0" smtClean="0">
                <a:solidFill>
                  <a:prstClr val="black"/>
                </a:solidFill>
                <a:latin typeface="Calibri" pitchFamily="34" charset="0"/>
              </a:rPr>
              <a:t>Yumurta </a:t>
            </a:r>
            <a:r>
              <a:rPr lang="tr-TR" dirty="0" err="1" smtClean="0">
                <a:solidFill>
                  <a:prstClr val="black"/>
                </a:solidFill>
                <a:latin typeface="Calibri" pitchFamily="34" charset="0"/>
              </a:rPr>
              <a:t>viyolleri</a:t>
            </a:r>
            <a:endParaRPr lang="tr-TR" dirty="0" smtClean="0">
              <a:solidFill>
                <a:prstClr val="black"/>
              </a:solidFill>
              <a:latin typeface="Calibri" pitchFamily="34" charset="0"/>
            </a:endParaRPr>
          </a:p>
          <a:p>
            <a:pPr marL="285750" indent="-285750">
              <a:buFont typeface="Arial" pitchFamily="34" charset="0"/>
              <a:buChar char="•"/>
            </a:pPr>
            <a:r>
              <a:rPr lang="tr-TR" dirty="0" smtClean="0">
                <a:solidFill>
                  <a:prstClr val="black"/>
                </a:solidFill>
                <a:latin typeface="Calibri" pitchFamily="34" charset="0"/>
              </a:rPr>
              <a:t>Mukavva kutular, kağıt torbalar vb.</a:t>
            </a:r>
          </a:p>
          <a:p>
            <a:endParaRPr lang="tr-TR" sz="1400" b="1" dirty="0">
              <a:solidFill>
                <a:prstClr val="black"/>
              </a:solidFill>
              <a:latin typeface="Calibri" pitchFamily="34" charset="0"/>
            </a:endParaRPr>
          </a:p>
          <a:p>
            <a:r>
              <a:rPr lang="tr-TR" b="1" dirty="0" smtClean="0">
                <a:solidFill>
                  <a:prstClr val="black"/>
                </a:solidFill>
                <a:latin typeface="Calibri" pitchFamily="34" charset="0"/>
              </a:rPr>
              <a:t>AHŞAP</a:t>
            </a:r>
          </a:p>
          <a:p>
            <a:pPr marL="285750" indent="-285750">
              <a:buFont typeface="Arial" pitchFamily="34" charset="0"/>
              <a:buChar char="•"/>
            </a:pPr>
            <a:r>
              <a:rPr lang="tr-TR" dirty="0" smtClean="0">
                <a:solidFill>
                  <a:prstClr val="black"/>
                </a:solidFill>
                <a:latin typeface="Calibri" pitchFamily="34" charset="0"/>
              </a:rPr>
              <a:t>Paletler</a:t>
            </a:r>
          </a:p>
          <a:p>
            <a:pPr marL="285750" indent="-285750">
              <a:buFont typeface="Arial" pitchFamily="34" charset="0"/>
              <a:buChar char="•"/>
            </a:pPr>
            <a:r>
              <a:rPr lang="tr-TR" dirty="0" smtClean="0">
                <a:solidFill>
                  <a:prstClr val="black"/>
                </a:solidFill>
                <a:latin typeface="Calibri" pitchFamily="34" charset="0"/>
              </a:rPr>
              <a:t>Kasalar</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36752" y="4509592"/>
            <a:ext cx="3990975"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2420888"/>
            <a:ext cx="3219623" cy="208870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320657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1000"/>
                                        <p:tgtEl>
                                          <p:spTgt spid="7171"/>
                                        </p:tgtEl>
                                      </p:cBhvr>
                                    </p:animEffect>
                                    <p:anim calcmode="lin" valueType="num">
                                      <p:cBhvr>
                                        <p:cTn id="8" dur="1000" fill="hold"/>
                                        <p:tgtEl>
                                          <p:spTgt spid="7171"/>
                                        </p:tgtEl>
                                        <p:attrNameLst>
                                          <p:attrName>ppt_x</p:attrName>
                                        </p:attrNameLst>
                                      </p:cBhvr>
                                      <p:tavLst>
                                        <p:tav tm="0">
                                          <p:val>
                                            <p:strVal val="#ppt_x"/>
                                          </p:val>
                                        </p:tav>
                                        <p:tav tm="100000">
                                          <p:val>
                                            <p:strVal val="#ppt_x"/>
                                          </p:val>
                                        </p:tav>
                                      </p:tavLst>
                                    </p:anim>
                                    <p:anim calcmode="lin" valueType="num">
                                      <p:cBhvr>
                                        <p:cTn id="9" dur="1000" fill="hold"/>
                                        <p:tgtEl>
                                          <p:spTgt spid="717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7170"/>
                                        </p:tgtEl>
                                        <p:attrNameLst>
                                          <p:attrName>style.visibility</p:attrName>
                                        </p:attrNameLst>
                                      </p:cBhvr>
                                      <p:to>
                                        <p:strVal val="visible"/>
                                      </p:to>
                                    </p:set>
                                    <p:animEffect transition="in" filter="wipe(down)">
                                      <p:cBhvr>
                                        <p:cTn id="14"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67544" y="2060848"/>
            <a:ext cx="6984892" cy="4176464"/>
          </a:xfrm>
        </p:spPr>
        <p:txBody>
          <a:bodyPr>
            <a:normAutofit fontScale="92500"/>
          </a:bodyPr>
          <a:lstStyle/>
          <a:p>
            <a:pPr marL="0" indent="0">
              <a:buNone/>
            </a:pPr>
            <a:r>
              <a:rPr lang="tr-TR" dirty="0">
                <a:solidFill>
                  <a:srgbClr val="008A3E"/>
                </a:solidFill>
                <a:latin typeface="Calibri" pitchFamily="34" charset="0"/>
                <a:ea typeface="+mj-ea"/>
                <a:cs typeface="+mj-cs"/>
              </a:rPr>
              <a:t>AYRI BİRİKTİRİLMESİ GEREKEN ATIKLAR</a:t>
            </a:r>
            <a:endParaRPr lang="tr-TR" sz="2600" dirty="0" smtClean="0">
              <a:solidFill>
                <a:srgbClr val="008A3E"/>
              </a:solidFill>
              <a:latin typeface="Calibri" pitchFamily="34" charset="0"/>
            </a:endParaRPr>
          </a:p>
          <a:p>
            <a:r>
              <a:rPr lang="nn-NO" sz="2600" dirty="0" smtClean="0">
                <a:solidFill>
                  <a:srgbClr val="002060"/>
                </a:solidFill>
                <a:latin typeface="Calibri" pitchFamily="34" charset="0"/>
              </a:rPr>
              <a:t>Tek </a:t>
            </a:r>
            <a:r>
              <a:rPr lang="nn-NO" sz="2600" dirty="0">
                <a:solidFill>
                  <a:srgbClr val="002060"/>
                </a:solidFill>
                <a:latin typeface="Calibri" pitchFamily="34" charset="0"/>
              </a:rPr>
              <a:t>kullanımlık tabak ve bardaklar, </a:t>
            </a:r>
          </a:p>
          <a:p>
            <a:r>
              <a:rPr lang="tr-TR" sz="2600" dirty="0" smtClean="0">
                <a:solidFill>
                  <a:srgbClr val="002060"/>
                </a:solidFill>
                <a:latin typeface="Calibri" pitchFamily="34" charset="0"/>
              </a:rPr>
              <a:t>Köpük</a:t>
            </a:r>
            <a:r>
              <a:rPr lang="tr-TR" sz="2600" dirty="0">
                <a:solidFill>
                  <a:srgbClr val="002060"/>
                </a:solidFill>
                <a:latin typeface="Calibri" pitchFamily="34" charset="0"/>
              </a:rPr>
              <a:t>, karton ve benzeri destekleyici malzemeler, </a:t>
            </a:r>
          </a:p>
          <a:p>
            <a:r>
              <a:rPr lang="tr-TR" sz="2600" dirty="0" smtClean="0">
                <a:solidFill>
                  <a:srgbClr val="002060"/>
                </a:solidFill>
                <a:latin typeface="Calibri" pitchFamily="34" charset="0"/>
              </a:rPr>
              <a:t>Kargo </a:t>
            </a:r>
            <a:r>
              <a:rPr lang="tr-TR" sz="2600" dirty="0">
                <a:solidFill>
                  <a:srgbClr val="002060"/>
                </a:solidFill>
                <a:latin typeface="Calibri" pitchFamily="34" charset="0"/>
              </a:rPr>
              <a:t>ve kurye sektöründe kullanılan zarflar, plastik poşetler ve koliler, </a:t>
            </a:r>
          </a:p>
          <a:p>
            <a:r>
              <a:rPr lang="tr-TR" sz="2600" dirty="0" smtClean="0">
                <a:solidFill>
                  <a:srgbClr val="002060"/>
                </a:solidFill>
                <a:latin typeface="Calibri" pitchFamily="34" charset="0"/>
              </a:rPr>
              <a:t>Dergi</a:t>
            </a:r>
            <a:r>
              <a:rPr lang="tr-TR" sz="2600" dirty="0">
                <a:solidFill>
                  <a:srgbClr val="002060"/>
                </a:solidFill>
                <a:latin typeface="Calibri" pitchFamily="34" charset="0"/>
              </a:rPr>
              <a:t>, kitap vb. basın yayınların ambalajları, </a:t>
            </a:r>
          </a:p>
          <a:p>
            <a:r>
              <a:rPr lang="tr-TR" sz="2600" dirty="0" smtClean="0">
                <a:solidFill>
                  <a:srgbClr val="002060"/>
                </a:solidFill>
                <a:latin typeface="Calibri" pitchFamily="34" charset="0"/>
              </a:rPr>
              <a:t>Fıçı</a:t>
            </a:r>
            <a:r>
              <a:rPr lang="tr-TR" sz="2600" dirty="0">
                <a:solidFill>
                  <a:srgbClr val="002060"/>
                </a:solidFill>
                <a:latin typeface="Calibri" pitchFamily="34" charset="0"/>
              </a:rPr>
              <a:t>, varil, bidon vb. ürünler, </a:t>
            </a:r>
          </a:p>
          <a:p>
            <a:r>
              <a:rPr lang="tr-TR" sz="2600" dirty="0" smtClean="0">
                <a:solidFill>
                  <a:srgbClr val="002060"/>
                </a:solidFill>
                <a:latin typeface="Calibri" pitchFamily="34" charset="0"/>
              </a:rPr>
              <a:t>Promosyon </a:t>
            </a:r>
            <a:r>
              <a:rPr lang="tr-TR" sz="2600" dirty="0">
                <a:solidFill>
                  <a:srgbClr val="002060"/>
                </a:solidFill>
                <a:latin typeface="Calibri" pitchFamily="34" charset="0"/>
              </a:rPr>
              <a:t>ürün ambalajları, </a:t>
            </a:r>
          </a:p>
          <a:p>
            <a:r>
              <a:rPr lang="tr-TR" sz="2600" dirty="0" smtClean="0">
                <a:solidFill>
                  <a:srgbClr val="002060"/>
                </a:solidFill>
                <a:latin typeface="Calibri" pitchFamily="34" charset="0"/>
              </a:rPr>
              <a:t>Ürünlerin </a:t>
            </a:r>
            <a:r>
              <a:rPr lang="tr-TR" sz="2600" dirty="0">
                <a:solidFill>
                  <a:srgbClr val="002060"/>
                </a:solidFill>
                <a:latin typeface="Calibri" pitchFamily="34" charset="0"/>
              </a:rPr>
              <a:t>sarıldığı </a:t>
            </a:r>
            <a:r>
              <a:rPr lang="tr-TR" sz="2600" dirty="0" err="1">
                <a:solidFill>
                  <a:srgbClr val="002060"/>
                </a:solidFill>
                <a:latin typeface="Calibri" pitchFamily="34" charset="0"/>
              </a:rPr>
              <a:t>rolik</a:t>
            </a:r>
            <a:r>
              <a:rPr lang="tr-TR" sz="2600" dirty="0">
                <a:solidFill>
                  <a:srgbClr val="002060"/>
                </a:solidFill>
                <a:latin typeface="Calibri" pitchFamily="34" charset="0"/>
              </a:rPr>
              <a:t>, </a:t>
            </a:r>
            <a:r>
              <a:rPr lang="tr-TR" sz="2600" dirty="0" smtClean="0">
                <a:solidFill>
                  <a:srgbClr val="002060"/>
                </a:solidFill>
                <a:latin typeface="Calibri" pitchFamily="34" charset="0"/>
              </a:rPr>
              <a:t>konik vb</a:t>
            </a:r>
            <a:r>
              <a:rPr lang="tr-TR" sz="2600" dirty="0">
                <a:solidFill>
                  <a:srgbClr val="002060"/>
                </a:solidFill>
                <a:latin typeface="Calibri" pitchFamily="34" charset="0"/>
              </a:rPr>
              <a:t>. ürünler. </a:t>
            </a:r>
          </a:p>
          <a:p>
            <a:endParaRPr lang="tr-TR" dirty="0"/>
          </a:p>
        </p:txBody>
      </p:sp>
      <p:sp>
        <p:nvSpPr>
          <p:cNvPr id="4" name="Başlık 1"/>
          <p:cNvSpPr>
            <a:spLocks noGrp="1"/>
          </p:cNvSpPr>
          <p:nvPr>
            <p:ph type="title"/>
          </p:nvPr>
        </p:nvSpPr>
        <p:spPr>
          <a:xfrm>
            <a:off x="457200" y="338328"/>
            <a:ext cx="8229600" cy="1362480"/>
          </a:xfrm>
        </p:spPr>
        <p:txBody>
          <a:bodyPr>
            <a:normAutofit fontScale="90000"/>
          </a:bodyPr>
          <a:lstStyle/>
          <a:p>
            <a:pPr lvl="0">
              <a:spcBef>
                <a:spcPts val="0"/>
              </a:spcBef>
            </a:pPr>
            <a:r>
              <a:rPr lang="tr-TR" sz="8800" dirty="0" smtClean="0">
                <a:solidFill>
                  <a:srgbClr val="00A84C"/>
                </a:solidFill>
                <a:latin typeface="DINPro-Black"/>
                <a:ea typeface="+mn-ea"/>
                <a:cs typeface="+mn-cs"/>
              </a:rPr>
              <a:t/>
            </a:r>
            <a:br>
              <a:rPr lang="tr-TR" sz="8800" dirty="0" smtClean="0">
                <a:solidFill>
                  <a:srgbClr val="00A84C"/>
                </a:solidFill>
                <a:latin typeface="DINPro-Black"/>
                <a:ea typeface="+mn-ea"/>
                <a:cs typeface="+mn-cs"/>
              </a:rPr>
            </a:br>
            <a:r>
              <a:rPr lang="tr-TR" sz="4900" b="1" dirty="0">
                <a:solidFill>
                  <a:srgbClr val="002060"/>
                </a:solidFill>
                <a:latin typeface="Calibri" pitchFamily="34" charset="0"/>
              </a:rPr>
              <a:t>AMBALAJ</a:t>
            </a:r>
            <a:br>
              <a:rPr lang="tr-TR" sz="4900" b="1" dirty="0">
                <a:solidFill>
                  <a:srgbClr val="002060"/>
                </a:solidFill>
                <a:latin typeface="Calibri" pitchFamily="34" charset="0"/>
              </a:rPr>
            </a:br>
            <a:r>
              <a:rPr lang="tr-TR" sz="2400" b="1" dirty="0">
                <a:solidFill>
                  <a:srgbClr val="00B050"/>
                </a:solidFill>
                <a:latin typeface="Calibri" pitchFamily="34" charset="0"/>
                <a:ea typeface="+mn-ea"/>
                <a:cs typeface="+mn-cs"/>
              </a:rPr>
              <a:t/>
            </a:r>
            <a:br>
              <a:rPr lang="tr-TR" sz="2400" b="1" dirty="0">
                <a:solidFill>
                  <a:srgbClr val="00B050"/>
                </a:solidFill>
                <a:latin typeface="Calibri" pitchFamily="34" charset="0"/>
                <a:ea typeface="+mn-ea"/>
                <a:cs typeface="+mn-cs"/>
              </a:rPr>
            </a:br>
            <a:endParaRPr lang="tr-TR" sz="6000" b="1" dirty="0">
              <a:solidFill>
                <a:schemeClr val="bg1"/>
              </a:solidFill>
              <a:latin typeface="Calibri" pitchFamily="34" charset="0"/>
            </a:endParaRPr>
          </a:p>
        </p:txBody>
      </p:sp>
    </p:spTree>
    <p:extLst>
      <p:ext uri="{BB962C8B-B14F-4D97-AF65-F5344CB8AC3E}">
        <p14:creationId xmlns:p14="http://schemas.microsoft.com/office/powerpoint/2010/main" val="79035867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1043608" y="1628800"/>
            <a:ext cx="6984892" cy="4608512"/>
          </a:xfrm>
        </p:spPr>
        <p:txBody>
          <a:bodyPr>
            <a:normAutofit fontScale="92500" lnSpcReduction="20000"/>
          </a:bodyPr>
          <a:lstStyle/>
          <a:p>
            <a:pPr marL="68580" indent="0">
              <a:buNone/>
            </a:pPr>
            <a:endParaRPr lang="tr-TR" dirty="0"/>
          </a:p>
          <a:p>
            <a:pPr marL="0" indent="0">
              <a:buNone/>
            </a:pPr>
            <a:r>
              <a:rPr lang="tr-TR" b="1" dirty="0" smtClean="0">
                <a:solidFill>
                  <a:srgbClr val="008A3E"/>
                </a:solidFill>
                <a:latin typeface="Calibri" pitchFamily="34" charset="0"/>
              </a:rPr>
              <a:t>Ambalaj olarak kabul edilmeyen</a:t>
            </a:r>
          </a:p>
          <a:p>
            <a:endParaRPr lang="tr-TR" sz="1400" dirty="0" smtClean="0">
              <a:solidFill>
                <a:srgbClr val="002060"/>
              </a:solidFill>
              <a:latin typeface="Calibri" pitchFamily="34" charset="0"/>
            </a:endParaRPr>
          </a:p>
          <a:p>
            <a:r>
              <a:rPr lang="tr-TR" sz="2600" dirty="0" smtClean="0">
                <a:solidFill>
                  <a:srgbClr val="002060"/>
                </a:solidFill>
                <a:latin typeface="Calibri" pitchFamily="34" charset="0"/>
              </a:rPr>
              <a:t>Bitki </a:t>
            </a:r>
            <a:r>
              <a:rPr lang="tr-TR" sz="2600" dirty="0">
                <a:solidFill>
                  <a:srgbClr val="002060"/>
                </a:solidFill>
                <a:latin typeface="Calibri" pitchFamily="34" charset="0"/>
              </a:rPr>
              <a:t>saksıları, </a:t>
            </a:r>
          </a:p>
          <a:p>
            <a:r>
              <a:rPr lang="tr-TR" sz="2600" dirty="0" smtClean="0">
                <a:solidFill>
                  <a:srgbClr val="002060"/>
                </a:solidFill>
                <a:latin typeface="Calibri" pitchFamily="34" charset="0"/>
              </a:rPr>
              <a:t>Tamir</a:t>
            </a:r>
            <a:r>
              <a:rPr lang="tr-TR" sz="2600" dirty="0">
                <a:solidFill>
                  <a:srgbClr val="002060"/>
                </a:solidFill>
                <a:latin typeface="Calibri" pitchFamily="34" charset="0"/>
              </a:rPr>
              <a:t>, bakım aletleri saklama kutuları, </a:t>
            </a:r>
          </a:p>
          <a:p>
            <a:r>
              <a:rPr lang="tr-TR" sz="2600" dirty="0" smtClean="0">
                <a:solidFill>
                  <a:srgbClr val="002060"/>
                </a:solidFill>
                <a:latin typeface="Calibri" pitchFamily="34" charset="0"/>
              </a:rPr>
              <a:t>Tek </a:t>
            </a:r>
            <a:r>
              <a:rPr lang="tr-TR" sz="2600" dirty="0">
                <a:solidFill>
                  <a:srgbClr val="002060"/>
                </a:solidFill>
                <a:latin typeface="Calibri" pitchFamily="34" charset="0"/>
              </a:rPr>
              <a:t>kullanımlık çay poşetleri, </a:t>
            </a:r>
          </a:p>
          <a:p>
            <a:r>
              <a:rPr lang="tr-TR" sz="2600" dirty="0" smtClean="0">
                <a:solidFill>
                  <a:srgbClr val="002060"/>
                </a:solidFill>
                <a:latin typeface="Calibri" pitchFamily="34" charset="0"/>
              </a:rPr>
              <a:t>Ambalaj </a:t>
            </a:r>
            <a:r>
              <a:rPr lang="tr-TR" sz="2600" dirty="0">
                <a:solidFill>
                  <a:srgbClr val="002060"/>
                </a:solidFill>
                <a:latin typeface="Calibri" pitchFamily="34" charset="0"/>
              </a:rPr>
              <a:t>üzerine takılan yapışkan etiketler, </a:t>
            </a:r>
          </a:p>
          <a:p>
            <a:r>
              <a:rPr lang="tr-TR" sz="2600" dirty="0" smtClean="0">
                <a:solidFill>
                  <a:srgbClr val="002060"/>
                </a:solidFill>
                <a:latin typeface="Calibri" pitchFamily="34" charset="0"/>
              </a:rPr>
              <a:t>Tek </a:t>
            </a:r>
            <a:r>
              <a:rPr lang="tr-TR" sz="2600" dirty="0">
                <a:solidFill>
                  <a:srgbClr val="002060"/>
                </a:solidFill>
                <a:latin typeface="Calibri" pitchFamily="34" charset="0"/>
              </a:rPr>
              <a:t>kullanımlık çatal, bıçak, kaşık </a:t>
            </a:r>
          </a:p>
          <a:p>
            <a:r>
              <a:rPr lang="tr-TR" sz="2600" dirty="0" smtClean="0">
                <a:solidFill>
                  <a:srgbClr val="002060"/>
                </a:solidFill>
                <a:latin typeface="Calibri" pitchFamily="34" charset="0"/>
              </a:rPr>
              <a:t>Ambalajlamada </a:t>
            </a:r>
            <a:r>
              <a:rPr lang="tr-TR" sz="2600" dirty="0">
                <a:solidFill>
                  <a:srgbClr val="002060"/>
                </a:solidFill>
                <a:latin typeface="Calibri" pitchFamily="34" charset="0"/>
              </a:rPr>
              <a:t>kullanılan plastik, metal ve benzeri şeritler, </a:t>
            </a:r>
          </a:p>
          <a:p>
            <a:r>
              <a:rPr lang="tr-TR" sz="2600" dirty="0" smtClean="0">
                <a:solidFill>
                  <a:srgbClr val="002060"/>
                </a:solidFill>
                <a:latin typeface="Calibri" pitchFamily="34" charset="0"/>
              </a:rPr>
              <a:t>Alışveriş </a:t>
            </a:r>
            <a:r>
              <a:rPr lang="tr-TR" sz="2600" dirty="0">
                <a:solidFill>
                  <a:srgbClr val="002060"/>
                </a:solidFill>
                <a:latin typeface="Calibri" pitchFamily="34" charset="0"/>
              </a:rPr>
              <a:t>poşetleri, </a:t>
            </a:r>
          </a:p>
          <a:p>
            <a:r>
              <a:rPr lang="tr-TR" sz="2600" dirty="0" smtClean="0">
                <a:solidFill>
                  <a:srgbClr val="002060"/>
                </a:solidFill>
                <a:latin typeface="Calibri" pitchFamily="34" charset="0"/>
              </a:rPr>
              <a:t>Sucuk</a:t>
            </a:r>
            <a:r>
              <a:rPr lang="tr-TR" sz="2600" dirty="0">
                <a:solidFill>
                  <a:srgbClr val="002060"/>
                </a:solidFill>
                <a:latin typeface="Calibri" pitchFamily="34" charset="0"/>
              </a:rPr>
              <a:t>, sosis, salam vb. ürünlerin kılıf ve zarları, </a:t>
            </a:r>
          </a:p>
          <a:p>
            <a:r>
              <a:rPr lang="tr-TR" sz="2600" dirty="0" smtClean="0">
                <a:solidFill>
                  <a:srgbClr val="002060"/>
                </a:solidFill>
                <a:latin typeface="Calibri" pitchFamily="34" charset="0"/>
              </a:rPr>
              <a:t>Kablo </a:t>
            </a:r>
            <a:r>
              <a:rPr lang="tr-TR" sz="2600" dirty="0">
                <a:solidFill>
                  <a:srgbClr val="002060"/>
                </a:solidFill>
                <a:latin typeface="Calibri" pitchFamily="34" charset="0"/>
              </a:rPr>
              <a:t>ve tellerin sarıldığı büyük makaralar. </a:t>
            </a:r>
            <a:endParaRPr lang="tr-TR" sz="2600" dirty="0" smtClean="0">
              <a:solidFill>
                <a:srgbClr val="002060"/>
              </a:solidFill>
              <a:latin typeface="Calibri" pitchFamily="34" charset="0"/>
            </a:endParaRPr>
          </a:p>
          <a:p>
            <a:endParaRPr lang="tr-TR" dirty="0">
              <a:solidFill>
                <a:srgbClr val="002060"/>
              </a:solidFill>
              <a:latin typeface="Calibri" pitchFamily="34" charset="0"/>
            </a:endParaRPr>
          </a:p>
          <a:p>
            <a:endParaRPr lang="tr-TR" dirty="0" smtClean="0">
              <a:solidFill>
                <a:srgbClr val="002060"/>
              </a:solidFill>
              <a:latin typeface="Calibri" pitchFamily="34" charset="0"/>
            </a:endParaRPr>
          </a:p>
          <a:p>
            <a:endParaRPr lang="tr-TR" dirty="0">
              <a:solidFill>
                <a:srgbClr val="002060"/>
              </a:solidFill>
              <a:latin typeface="Calibri" pitchFamily="34" charset="0"/>
            </a:endParaRPr>
          </a:p>
          <a:p>
            <a:endParaRPr lang="tr-TR" dirty="0">
              <a:solidFill>
                <a:srgbClr val="002060"/>
              </a:solidFill>
              <a:latin typeface="Calibri" pitchFamily="34" charset="0"/>
            </a:endParaRPr>
          </a:p>
          <a:p>
            <a:endParaRPr lang="tr-TR" sz="2200" dirty="0"/>
          </a:p>
        </p:txBody>
      </p:sp>
      <p:sp>
        <p:nvSpPr>
          <p:cNvPr id="5" name="Başlık 1"/>
          <p:cNvSpPr>
            <a:spLocks noGrp="1"/>
          </p:cNvSpPr>
          <p:nvPr>
            <p:ph type="title"/>
          </p:nvPr>
        </p:nvSpPr>
        <p:spPr>
          <a:xfrm>
            <a:off x="457200" y="338328"/>
            <a:ext cx="8229600" cy="1362480"/>
          </a:xfrm>
        </p:spPr>
        <p:txBody>
          <a:bodyPr>
            <a:normAutofit fontScale="90000"/>
          </a:bodyPr>
          <a:lstStyle/>
          <a:p>
            <a:pPr lvl="0">
              <a:spcBef>
                <a:spcPts val="0"/>
              </a:spcBef>
            </a:pPr>
            <a:r>
              <a:rPr lang="tr-TR" sz="8800" dirty="0" smtClean="0">
                <a:solidFill>
                  <a:srgbClr val="00A84C"/>
                </a:solidFill>
                <a:latin typeface="DINPro-Black"/>
                <a:ea typeface="+mn-ea"/>
                <a:cs typeface="+mn-cs"/>
              </a:rPr>
              <a:t/>
            </a:r>
            <a:br>
              <a:rPr lang="tr-TR" sz="8800" dirty="0" smtClean="0">
                <a:solidFill>
                  <a:srgbClr val="00A84C"/>
                </a:solidFill>
                <a:latin typeface="DINPro-Black"/>
                <a:ea typeface="+mn-ea"/>
                <a:cs typeface="+mn-cs"/>
              </a:rPr>
            </a:br>
            <a:r>
              <a:rPr lang="tr-TR" sz="4900" b="1" dirty="0">
                <a:solidFill>
                  <a:srgbClr val="002060"/>
                </a:solidFill>
                <a:latin typeface="Calibri" pitchFamily="34" charset="0"/>
              </a:rPr>
              <a:t>AMBALAJ</a:t>
            </a:r>
            <a:br>
              <a:rPr lang="tr-TR" sz="4900" b="1" dirty="0">
                <a:solidFill>
                  <a:srgbClr val="002060"/>
                </a:solidFill>
                <a:latin typeface="Calibri" pitchFamily="34" charset="0"/>
              </a:rPr>
            </a:br>
            <a:r>
              <a:rPr lang="tr-TR" sz="2400" b="1" dirty="0">
                <a:solidFill>
                  <a:srgbClr val="00B050"/>
                </a:solidFill>
                <a:latin typeface="Calibri" pitchFamily="34" charset="0"/>
                <a:ea typeface="+mn-ea"/>
                <a:cs typeface="+mn-cs"/>
              </a:rPr>
              <a:t/>
            </a:r>
            <a:br>
              <a:rPr lang="tr-TR" sz="2400" b="1" dirty="0">
                <a:solidFill>
                  <a:srgbClr val="00B050"/>
                </a:solidFill>
                <a:latin typeface="Calibri" pitchFamily="34" charset="0"/>
                <a:ea typeface="+mn-ea"/>
                <a:cs typeface="+mn-cs"/>
              </a:rPr>
            </a:br>
            <a:r>
              <a:rPr lang="tr-TR" sz="2400" b="1" dirty="0" smtClean="0">
                <a:solidFill>
                  <a:srgbClr val="00B050"/>
                </a:solidFill>
                <a:latin typeface="Calibri" pitchFamily="34" charset="0"/>
                <a:ea typeface="+mn-ea"/>
                <a:cs typeface="+mn-cs"/>
              </a:rPr>
              <a:t/>
            </a:r>
            <a:br>
              <a:rPr lang="tr-TR" sz="2400" b="1" dirty="0" smtClean="0">
                <a:solidFill>
                  <a:srgbClr val="00B050"/>
                </a:solidFill>
                <a:latin typeface="Calibri" pitchFamily="34" charset="0"/>
                <a:ea typeface="+mn-ea"/>
                <a:cs typeface="+mn-cs"/>
              </a:rPr>
            </a:br>
            <a:endParaRPr lang="tr-TR" sz="6000" b="1" dirty="0">
              <a:solidFill>
                <a:schemeClr val="bg1"/>
              </a:solidFill>
              <a:latin typeface="Calibri" pitchFamily="34" charset="0"/>
            </a:endParaRPr>
          </a:p>
        </p:txBody>
      </p:sp>
    </p:spTree>
    <p:extLst>
      <p:ext uri="{BB962C8B-B14F-4D97-AF65-F5344CB8AC3E}">
        <p14:creationId xmlns:p14="http://schemas.microsoft.com/office/powerpoint/2010/main" val="175753666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0031" y="2348880"/>
            <a:ext cx="3051097" cy="37059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İçerik Yer Tutucusu 2"/>
          <p:cNvSpPr>
            <a:spLocks noGrp="1"/>
          </p:cNvSpPr>
          <p:nvPr>
            <p:ph idx="1"/>
          </p:nvPr>
        </p:nvSpPr>
        <p:spPr>
          <a:xfrm>
            <a:off x="827584" y="476672"/>
            <a:ext cx="7776864" cy="5904656"/>
          </a:xfrm>
        </p:spPr>
        <p:txBody>
          <a:bodyPr>
            <a:normAutofit/>
          </a:bodyPr>
          <a:lstStyle/>
          <a:p>
            <a:pPr marL="0" indent="0" algn="ctr">
              <a:buNone/>
            </a:pPr>
            <a:r>
              <a:rPr lang="tr-TR" sz="3200" b="1" dirty="0" smtClean="0">
                <a:solidFill>
                  <a:srgbClr val="002060"/>
                </a:solidFill>
                <a:latin typeface="Calibri" pitchFamily="34" charset="0"/>
              </a:rPr>
              <a:t>Ambalaj Atık Kutusu veya konteynıra atılmayacak malzemeler</a:t>
            </a:r>
          </a:p>
          <a:p>
            <a:endParaRPr lang="tr-TR" b="1" dirty="0" smtClean="0">
              <a:solidFill>
                <a:schemeClr val="tx1"/>
              </a:solidFill>
              <a:latin typeface="Calibri" pitchFamily="34" charset="0"/>
            </a:endParaRPr>
          </a:p>
          <a:p>
            <a:endParaRPr lang="tr-TR" b="1" dirty="0">
              <a:solidFill>
                <a:schemeClr val="tx1"/>
              </a:solidFill>
              <a:latin typeface="Calibri" pitchFamily="34" charset="0"/>
            </a:endParaRPr>
          </a:p>
          <a:p>
            <a:r>
              <a:rPr lang="tr-TR" dirty="0" smtClean="0">
                <a:solidFill>
                  <a:schemeClr val="tx1"/>
                </a:solidFill>
                <a:latin typeface="Calibri" pitchFamily="34" charset="0"/>
              </a:rPr>
              <a:t>Aşırı Kirlemiş Kağıt</a:t>
            </a:r>
          </a:p>
          <a:p>
            <a:r>
              <a:rPr lang="tr-TR" dirty="0" smtClean="0">
                <a:solidFill>
                  <a:schemeClr val="tx1"/>
                </a:solidFill>
                <a:latin typeface="Calibri" pitchFamily="34" charset="0"/>
              </a:rPr>
              <a:t>Duvar Kağıdı </a:t>
            </a:r>
          </a:p>
          <a:p>
            <a:r>
              <a:rPr lang="tr-TR" dirty="0" smtClean="0">
                <a:solidFill>
                  <a:schemeClr val="tx1"/>
                </a:solidFill>
                <a:latin typeface="Calibri" pitchFamily="34" charset="0"/>
              </a:rPr>
              <a:t>Karbon Kağıdı</a:t>
            </a:r>
          </a:p>
          <a:p>
            <a:r>
              <a:rPr lang="tr-TR" dirty="0" smtClean="0">
                <a:solidFill>
                  <a:schemeClr val="tx1"/>
                </a:solidFill>
                <a:latin typeface="Calibri" pitchFamily="34" charset="0"/>
              </a:rPr>
              <a:t>Islak Mendil</a:t>
            </a:r>
          </a:p>
          <a:p>
            <a:r>
              <a:rPr lang="tr-TR" dirty="0" smtClean="0">
                <a:solidFill>
                  <a:schemeClr val="tx1"/>
                </a:solidFill>
                <a:latin typeface="Calibri" pitchFamily="34" charset="0"/>
              </a:rPr>
              <a:t>Çocuk Bezleri</a:t>
            </a:r>
          </a:p>
          <a:p>
            <a:endParaRPr lang="tr-TR" b="1" dirty="0" smtClean="0">
              <a:solidFill>
                <a:schemeClr val="tx1"/>
              </a:solidFill>
              <a:latin typeface="Calibri" pitchFamily="34" charset="0"/>
            </a:endParaRPr>
          </a:p>
          <a:p>
            <a:endParaRPr lang="tr-TR" b="1" dirty="0">
              <a:solidFill>
                <a:schemeClr val="tx1"/>
              </a:solidFill>
              <a:latin typeface="Calibri" pitchFamily="34" charset="0"/>
            </a:endParaRPr>
          </a:p>
        </p:txBody>
      </p:sp>
      <p:cxnSp>
        <p:nvCxnSpPr>
          <p:cNvPr id="3" name="Düz Bağlayıcı 2"/>
          <p:cNvCxnSpPr/>
          <p:nvPr/>
        </p:nvCxnSpPr>
        <p:spPr>
          <a:xfrm flipV="1">
            <a:off x="4716016" y="2492896"/>
            <a:ext cx="3096344" cy="316835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Düz Bağlayıcı 5"/>
          <p:cNvCxnSpPr/>
          <p:nvPr/>
        </p:nvCxnSpPr>
        <p:spPr>
          <a:xfrm flipH="1" flipV="1">
            <a:off x="5004048" y="2492896"/>
            <a:ext cx="2907080" cy="316835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3164598"/>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3" end="3"/>
                                            </p:txEl>
                                          </p:spTgt>
                                        </p:tgtEl>
                                        <p:attrNameLst>
                                          <p:attrName>style.visibility</p:attrName>
                                        </p:attrNameLst>
                                      </p:cBhvr>
                                      <p:to>
                                        <p:strVal val="visible"/>
                                      </p:to>
                                    </p:set>
                                    <p:animEffect transition="in" filter="fade">
                                      <p:cBhvr>
                                        <p:cTn id="7" dur="1000"/>
                                        <p:tgtEl>
                                          <p:spTgt spid="9">
                                            <p:txEl>
                                              <p:pRg st="3" end="3"/>
                                            </p:txEl>
                                          </p:spTgt>
                                        </p:tgtEl>
                                      </p:cBhvr>
                                    </p:animEffect>
                                    <p:anim calcmode="lin" valueType="num">
                                      <p:cBhvr>
                                        <p:cTn id="8"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3" end="3"/>
                                            </p:txEl>
                                          </p:spTgt>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9">
                                            <p:txEl>
                                              <p:pRg st="5" end="5"/>
                                            </p:txEl>
                                          </p:spTgt>
                                        </p:tgtEl>
                                        <p:attrNameLst>
                                          <p:attrName>style.visibility</p:attrName>
                                        </p:attrNameLst>
                                      </p:cBhvr>
                                      <p:to>
                                        <p:strVal val="visible"/>
                                      </p:to>
                                    </p:set>
                                    <p:animEffect transition="in" filter="fade">
                                      <p:cBhvr>
                                        <p:cTn id="16" dur="1000"/>
                                        <p:tgtEl>
                                          <p:spTgt spid="9">
                                            <p:txEl>
                                              <p:pRg st="5" end="5"/>
                                            </p:txEl>
                                          </p:spTgt>
                                        </p:tgtEl>
                                      </p:cBhvr>
                                    </p:animEffect>
                                    <p:anim calcmode="lin" valueType="num">
                                      <p:cBhvr>
                                        <p:cTn id="17" dur="1000" fill="hold"/>
                                        <p:tgtEl>
                                          <p:spTgt spid="9">
                                            <p:txEl>
                                              <p:pRg st="5" end="5"/>
                                            </p:txEl>
                                          </p:spTgt>
                                        </p:tgtEl>
                                        <p:attrNameLst>
                                          <p:attrName>ppt_x</p:attrName>
                                        </p:attrNameLst>
                                      </p:cBhvr>
                                      <p:tavLst>
                                        <p:tav tm="0">
                                          <p:val>
                                            <p:strVal val="#ppt_x"/>
                                          </p:val>
                                        </p:tav>
                                        <p:tav tm="100000">
                                          <p:val>
                                            <p:strVal val="#ppt_x"/>
                                          </p:val>
                                        </p:tav>
                                      </p:tavLst>
                                    </p:anim>
                                    <p:anim calcmode="lin" valueType="num">
                                      <p:cBhvr>
                                        <p:cTn id="18" dur="1000" fill="hold"/>
                                        <p:tgtEl>
                                          <p:spTgt spid="9">
                                            <p:txEl>
                                              <p:pRg st="5" end="5"/>
                                            </p:txEl>
                                          </p:spTgt>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9">
                                            <p:txEl>
                                              <p:pRg st="6" end="6"/>
                                            </p:txEl>
                                          </p:spTgt>
                                        </p:tgtEl>
                                        <p:attrNameLst>
                                          <p:attrName>style.visibility</p:attrName>
                                        </p:attrNameLst>
                                      </p:cBhvr>
                                      <p:to>
                                        <p:strVal val="visible"/>
                                      </p:to>
                                    </p:set>
                                    <p:animEffect transition="in" filter="fade">
                                      <p:cBhvr>
                                        <p:cTn id="21" dur="1000"/>
                                        <p:tgtEl>
                                          <p:spTgt spid="9">
                                            <p:txEl>
                                              <p:pRg st="6" end="6"/>
                                            </p:txEl>
                                          </p:spTgt>
                                        </p:tgtEl>
                                      </p:cBhvr>
                                    </p:animEffect>
                                    <p:anim calcmode="lin" valueType="num">
                                      <p:cBhvr>
                                        <p:cTn id="22" dur="1000" fill="hold"/>
                                        <p:tgtEl>
                                          <p:spTgt spid="9">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6" end="6"/>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xEl>
                                              <p:pRg st="7" end="7"/>
                                            </p:txEl>
                                          </p:spTgt>
                                        </p:tgtEl>
                                        <p:attrNameLst>
                                          <p:attrName>style.visibility</p:attrName>
                                        </p:attrNameLst>
                                      </p:cBhvr>
                                      <p:to>
                                        <p:strVal val="visible"/>
                                      </p:to>
                                    </p:set>
                                    <p:animEffect transition="in" filter="fade">
                                      <p:cBhvr>
                                        <p:cTn id="26" dur="1000"/>
                                        <p:tgtEl>
                                          <p:spTgt spid="9">
                                            <p:txEl>
                                              <p:pRg st="7" end="7"/>
                                            </p:txEl>
                                          </p:spTgt>
                                        </p:tgtEl>
                                      </p:cBhvr>
                                    </p:animEffect>
                                    <p:anim calcmode="lin" valueType="num">
                                      <p:cBhvr>
                                        <p:cTn id="27" dur="1000" fill="hold"/>
                                        <p:tgtEl>
                                          <p:spTgt spid="9">
                                            <p:txEl>
                                              <p:pRg st="7" end="7"/>
                                            </p:txEl>
                                          </p:spTgt>
                                        </p:tgtEl>
                                        <p:attrNameLst>
                                          <p:attrName>ppt_x</p:attrName>
                                        </p:attrNameLst>
                                      </p:cBhvr>
                                      <p:tavLst>
                                        <p:tav tm="0">
                                          <p:val>
                                            <p:strVal val="#ppt_x"/>
                                          </p:val>
                                        </p:tav>
                                        <p:tav tm="100000">
                                          <p:val>
                                            <p:strVal val="#ppt_x"/>
                                          </p:val>
                                        </p:tav>
                                      </p:tavLst>
                                    </p:anim>
                                    <p:anim calcmode="lin" valueType="num">
                                      <p:cBhvr>
                                        <p:cTn id="28" dur="1000" fill="hold"/>
                                        <p:tgtEl>
                                          <p:spTgt spid="9">
                                            <p:txEl>
                                              <p:pRg st="7" end="7"/>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Effect transition="in" filter="fade">
                                      <p:cBhvr>
                                        <p:cTn id="31" dur="1000"/>
                                        <p:tgtEl>
                                          <p:spTgt spid="9">
                                            <p:txEl>
                                              <p:pRg st="4" end="4"/>
                                            </p:txEl>
                                          </p:spTgt>
                                        </p:tgtEl>
                                      </p:cBhvr>
                                    </p:animEffect>
                                    <p:anim calcmode="lin" valueType="num">
                                      <p:cBhvr>
                                        <p:cTn id="32" dur="1000" fill="hold"/>
                                        <p:tgtEl>
                                          <p:spTgt spid="9">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additive="base">
                                        <p:cTn id="38" dur="500" fill="hold"/>
                                        <p:tgtEl>
                                          <p:spTgt spid="3"/>
                                        </p:tgtEl>
                                        <p:attrNameLst>
                                          <p:attrName>ppt_x</p:attrName>
                                        </p:attrNameLst>
                                      </p:cBhvr>
                                      <p:tavLst>
                                        <p:tav tm="0">
                                          <p:val>
                                            <p:strVal val="#ppt_x"/>
                                          </p:val>
                                        </p:tav>
                                        <p:tav tm="100000">
                                          <p:val>
                                            <p:strVal val="#ppt_x"/>
                                          </p:val>
                                        </p:tav>
                                      </p:tavLst>
                                    </p:anim>
                                    <p:anim calcmode="lin" valueType="num">
                                      <p:cBhvr additive="base">
                                        <p:cTn id="3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additive="base">
                                        <p:cTn id="44" dur="500" fill="hold"/>
                                        <p:tgtEl>
                                          <p:spTgt spid="6"/>
                                        </p:tgtEl>
                                        <p:attrNameLst>
                                          <p:attrName>ppt_x</p:attrName>
                                        </p:attrNameLst>
                                      </p:cBhvr>
                                      <p:tavLst>
                                        <p:tav tm="0">
                                          <p:val>
                                            <p:strVal val="#ppt_x"/>
                                          </p:val>
                                        </p:tav>
                                        <p:tav tm="100000">
                                          <p:val>
                                            <p:strVal val="#ppt_x"/>
                                          </p:val>
                                        </p:tav>
                                      </p:tavLst>
                                    </p:anim>
                                    <p:anim calcmode="lin" valueType="num">
                                      <p:cBhvr additive="base">
                                        <p:cTn id="4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a:spLocks noGrp="1"/>
          </p:cNvSpPr>
          <p:nvPr>
            <p:ph idx="1"/>
          </p:nvPr>
        </p:nvSpPr>
        <p:spPr>
          <a:xfrm>
            <a:off x="899592" y="1700808"/>
            <a:ext cx="7632848" cy="4824536"/>
          </a:xfrm>
        </p:spPr>
        <p:txBody>
          <a:bodyPr>
            <a:normAutofit/>
          </a:bodyPr>
          <a:lstStyle/>
          <a:p>
            <a:pPr marL="0" indent="0">
              <a:buNone/>
            </a:pPr>
            <a:r>
              <a:rPr lang="tr-TR" dirty="0" smtClean="0">
                <a:solidFill>
                  <a:srgbClr val="000000"/>
                </a:solidFill>
                <a:latin typeface="Calibri" pitchFamily="34" charset="0"/>
              </a:rPr>
              <a:t>ATIK YAĞ, </a:t>
            </a:r>
          </a:p>
          <a:p>
            <a:pPr marL="0" indent="0">
              <a:buNone/>
            </a:pPr>
            <a:r>
              <a:rPr lang="tr-TR" dirty="0" smtClean="0">
                <a:solidFill>
                  <a:srgbClr val="000000"/>
                </a:solidFill>
                <a:latin typeface="Calibri" pitchFamily="34" charset="0"/>
              </a:rPr>
              <a:t>Motorlu </a:t>
            </a:r>
            <a:r>
              <a:rPr lang="tr-TR" dirty="0">
                <a:solidFill>
                  <a:srgbClr val="000000"/>
                </a:solidFill>
                <a:latin typeface="Calibri" pitchFamily="34" charset="0"/>
              </a:rPr>
              <a:t>araçlardan ve faaliyetleri sırasında yağ kullanan tüm </a:t>
            </a:r>
            <a:r>
              <a:rPr lang="tr-TR" dirty="0" smtClean="0">
                <a:solidFill>
                  <a:srgbClr val="000000"/>
                </a:solidFill>
                <a:latin typeface="Calibri" pitchFamily="34" charset="0"/>
              </a:rPr>
              <a:t>iş kollarından </a:t>
            </a:r>
            <a:r>
              <a:rPr lang="tr-TR" dirty="0">
                <a:solidFill>
                  <a:srgbClr val="000000"/>
                </a:solidFill>
                <a:latin typeface="Calibri" pitchFamily="34" charset="0"/>
              </a:rPr>
              <a:t>açığa çıkan ve tehlikeli özellikler gösteren petrol kökenli </a:t>
            </a:r>
            <a:r>
              <a:rPr lang="tr-TR" dirty="0" smtClean="0">
                <a:solidFill>
                  <a:srgbClr val="000000"/>
                </a:solidFill>
                <a:latin typeface="Calibri" pitchFamily="34" charset="0"/>
              </a:rPr>
              <a:t>bir atıktır.</a:t>
            </a:r>
          </a:p>
          <a:p>
            <a:pPr marL="0" indent="0">
              <a:buNone/>
            </a:pPr>
            <a:endParaRPr lang="tr-TR" sz="1400" dirty="0">
              <a:solidFill>
                <a:srgbClr val="000000"/>
              </a:solidFill>
              <a:latin typeface="Calibri" pitchFamily="34" charset="0"/>
            </a:endParaRPr>
          </a:p>
          <a:p>
            <a:pPr marL="0" indent="0">
              <a:buNone/>
            </a:pPr>
            <a:r>
              <a:rPr lang="tr-TR" dirty="0">
                <a:solidFill>
                  <a:srgbClr val="000000"/>
                </a:solidFill>
                <a:latin typeface="Calibri" pitchFamily="34" charset="0"/>
              </a:rPr>
              <a:t>ATIK YAĞLAR NERELERDEN KAYNAKLANIR?</a:t>
            </a:r>
          </a:p>
          <a:p>
            <a:pPr marL="0" indent="0">
              <a:buNone/>
            </a:pPr>
            <a:r>
              <a:rPr lang="tr-TR" dirty="0">
                <a:solidFill>
                  <a:srgbClr val="000000"/>
                </a:solidFill>
                <a:latin typeface="Calibri" pitchFamily="34" charset="0"/>
              </a:rPr>
              <a:t>1. Motorlu araçların yağ değişim işlemlerinden</a:t>
            </a:r>
          </a:p>
          <a:p>
            <a:pPr marL="0" indent="0">
              <a:buNone/>
            </a:pPr>
            <a:r>
              <a:rPr lang="tr-TR" dirty="0">
                <a:solidFill>
                  <a:srgbClr val="000000"/>
                </a:solidFill>
                <a:latin typeface="Calibri" pitchFamily="34" charset="0"/>
              </a:rPr>
              <a:t>2. Sanayi kuruluşlarının </a:t>
            </a:r>
            <a:r>
              <a:rPr lang="tr-TR" dirty="0" smtClean="0">
                <a:solidFill>
                  <a:srgbClr val="000000"/>
                </a:solidFill>
                <a:latin typeface="Calibri" pitchFamily="34" charset="0"/>
              </a:rPr>
              <a:t>faaliyetlerinden</a:t>
            </a:r>
          </a:p>
          <a:p>
            <a:pPr marL="0" indent="0">
              <a:buNone/>
            </a:pPr>
            <a:endParaRPr lang="tr-TR" sz="1200" dirty="0">
              <a:solidFill>
                <a:srgbClr val="000000"/>
              </a:solidFill>
              <a:latin typeface="Calibri" pitchFamily="34" charset="0"/>
            </a:endParaRPr>
          </a:p>
          <a:p>
            <a:pPr marL="0" indent="0" algn="just">
              <a:buNone/>
            </a:pPr>
            <a:r>
              <a:rPr lang="tr-TR" b="1" dirty="0">
                <a:solidFill>
                  <a:srgbClr val="DA0000"/>
                </a:solidFill>
                <a:latin typeface="Calibri" pitchFamily="34" charset="0"/>
              </a:rPr>
              <a:t>Atık yağlar; kanserojen etkiye sahip maddeleri ihtiva ederler. Çevre </a:t>
            </a:r>
            <a:r>
              <a:rPr lang="tr-TR" b="1" dirty="0" smtClean="0">
                <a:solidFill>
                  <a:srgbClr val="DA0000"/>
                </a:solidFill>
                <a:latin typeface="Calibri" pitchFamily="34" charset="0"/>
              </a:rPr>
              <a:t>ve insan </a:t>
            </a:r>
            <a:r>
              <a:rPr lang="tr-TR" b="1" dirty="0">
                <a:solidFill>
                  <a:srgbClr val="DA0000"/>
                </a:solidFill>
                <a:latin typeface="Calibri" pitchFamily="34" charset="0"/>
              </a:rPr>
              <a:t>sağlığı açısından yüksek derecede tehlikelidirler.</a:t>
            </a:r>
            <a:endParaRPr lang="tr-TR" b="1" dirty="0">
              <a:latin typeface="Calibri" pitchFamily="34" charset="0"/>
            </a:endParaRPr>
          </a:p>
        </p:txBody>
      </p:sp>
      <p:sp>
        <p:nvSpPr>
          <p:cNvPr id="3" name="Başlık 1"/>
          <p:cNvSpPr>
            <a:spLocks noGrp="1"/>
          </p:cNvSpPr>
          <p:nvPr>
            <p:ph type="title"/>
          </p:nvPr>
        </p:nvSpPr>
        <p:spPr>
          <a:xfrm>
            <a:off x="1115616" y="674291"/>
            <a:ext cx="7344816" cy="864096"/>
          </a:xfrm>
        </p:spPr>
        <p:txBody>
          <a:bodyPr>
            <a:noAutofit/>
          </a:bodyPr>
          <a:lstStyle/>
          <a:p>
            <a:r>
              <a:rPr lang="tr-TR" b="1" dirty="0" smtClean="0">
                <a:solidFill>
                  <a:srgbClr val="002060"/>
                </a:solidFill>
                <a:latin typeface="Calibri" pitchFamily="34" charset="0"/>
              </a:rPr>
              <a:t>ATIK YAĞ</a:t>
            </a:r>
            <a:endParaRPr lang="tr-TR" b="1" dirty="0">
              <a:solidFill>
                <a:srgbClr val="002060"/>
              </a:solidFill>
              <a:latin typeface="Calibri" pitchFamily="34" charset="0"/>
            </a:endParaRPr>
          </a:p>
        </p:txBody>
      </p:sp>
    </p:spTree>
    <p:extLst>
      <p:ext uri="{BB962C8B-B14F-4D97-AF65-F5344CB8AC3E}">
        <p14:creationId xmlns:p14="http://schemas.microsoft.com/office/powerpoint/2010/main" val="5803926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7" end="7"/>
                                            </p:txEl>
                                          </p:spTgt>
                                        </p:tgtEl>
                                        <p:attrNameLst>
                                          <p:attrName>style.visibility</p:attrName>
                                        </p:attrNameLst>
                                      </p:cBhvr>
                                      <p:to>
                                        <p:strVal val="visible"/>
                                      </p:to>
                                    </p:set>
                                    <p:animEffect transition="in" filter="fade">
                                      <p:cBhvr>
                                        <p:cTn id="7" dur="1000"/>
                                        <p:tgtEl>
                                          <p:spTgt spid="4">
                                            <p:txEl>
                                              <p:pRg st="7" end="7"/>
                                            </p:txEl>
                                          </p:spTgt>
                                        </p:tgtEl>
                                      </p:cBhvr>
                                    </p:animEffect>
                                    <p:anim calcmode="lin" valueType="num">
                                      <p:cBhvr>
                                        <p:cTn id="8"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a:spLocks noGrp="1"/>
          </p:cNvSpPr>
          <p:nvPr>
            <p:ph idx="1"/>
          </p:nvPr>
        </p:nvSpPr>
        <p:spPr>
          <a:xfrm>
            <a:off x="395536" y="1741984"/>
            <a:ext cx="5355518" cy="4824536"/>
          </a:xfrm>
        </p:spPr>
        <p:txBody>
          <a:bodyPr>
            <a:normAutofit fontScale="92500" lnSpcReduction="10000"/>
          </a:bodyPr>
          <a:lstStyle/>
          <a:p>
            <a:pPr marL="0" indent="0" algn="just">
              <a:buNone/>
            </a:pPr>
            <a:r>
              <a:rPr lang="tr-TR" dirty="0" smtClean="0">
                <a:solidFill>
                  <a:srgbClr val="000000"/>
                </a:solidFill>
                <a:latin typeface="Calibri" pitchFamily="34" charset="0"/>
              </a:rPr>
              <a:t>ATIK YAĞLAR,</a:t>
            </a:r>
          </a:p>
          <a:p>
            <a:pPr marL="0" indent="0">
              <a:buNone/>
            </a:pPr>
            <a:r>
              <a:rPr lang="tr-TR" dirty="0" smtClean="0">
                <a:solidFill>
                  <a:srgbClr val="000000"/>
                </a:solidFill>
                <a:latin typeface="Calibri" pitchFamily="34" charset="0"/>
              </a:rPr>
              <a:t>Denizlere, Göllere ve Su Birikintilerine Dökülmemelidir</a:t>
            </a:r>
          </a:p>
          <a:p>
            <a:pPr marL="266700" indent="0">
              <a:buNone/>
            </a:pPr>
            <a:r>
              <a:rPr lang="tr-TR" dirty="0">
                <a:solidFill>
                  <a:srgbClr val="FF0000"/>
                </a:solidFill>
                <a:latin typeface="Calibri" pitchFamily="34" charset="0"/>
              </a:rPr>
              <a:t>Su içindeki oksijeni azaltır</a:t>
            </a:r>
            <a:r>
              <a:rPr lang="tr-TR" dirty="0" smtClean="0">
                <a:solidFill>
                  <a:srgbClr val="FF0000"/>
                </a:solidFill>
                <a:latin typeface="Calibri" pitchFamily="34" charset="0"/>
              </a:rPr>
              <a:t>. Su </a:t>
            </a:r>
            <a:r>
              <a:rPr lang="tr-TR" dirty="0">
                <a:solidFill>
                  <a:srgbClr val="FF0000"/>
                </a:solidFill>
                <a:latin typeface="Calibri" pitchFamily="34" charset="0"/>
              </a:rPr>
              <a:t>içindeki atık yağla beslenen mikroorganizmaları yiyen balıklar ve diğer canlılar yoluyla insanlara ulaşır</a:t>
            </a:r>
            <a:r>
              <a:rPr lang="tr-TR" dirty="0" smtClean="0">
                <a:solidFill>
                  <a:srgbClr val="FF0000"/>
                </a:solidFill>
                <a:latin typeface="Calibri" pitchFamily="34" charset="0"/>
              </a:rPr>
              <a:t>.</a:t>
            </a:r>
            <a:r>
              <a:rPr lang="tr-TR" dirty="0">
                <a:solidFill>
                  <a:srgbClr val="000000"/>
                </a:solidFill>
                <a:latin typeface="Calibri" pitchFamily="34" charset="0"/>
              </a:rPr>
              <a:t> </a:t>
            </a:r>
            <a:endParaRPr lang="tr-TR" dirty="0">
              <a:solidFill>
                <a:srgbClr val="FF0000"/>
              </a:solidFill>
              <a:latin typeface="Calibri" pitchFamily="34" charset="0"/>
            </a:endParaRPr>
          </a:p>
          <a:p>
            <a:pPr marL="0" indent="0">
              <a:buNone/>
            </a:pPr>
            <a:r>
              <a:rPr lang="tr-TR" dirty="0" smtClean="0">
                <a:solidFill>
                  <a:schemeClr val="tx1"/>
                </a:solidFill>
                <a:latin typeface="Calibri" pitchFamily="34" charset="0"/>
              </a:rPr>
              <a:t>Kanalizasyon </a:t>
            </a:r>
            <a:r>
              <a:rPr lang="tr-TR" dirty="0">
                <a:solidFill>
                  <a:schemeClr val="tx1"/>
                </a:solidFill>
                <a:latin typeface="Calibri" pitchFamily="34" charset="0"/>
              </a:rPr>
              <a:t>sistemine dökülmemelidir. </a:t>
            </a:r>
          </a:p>
          <a:p>
            <a:pPr marL="266700" indent="0">
              <a:buNone/>
            </a:pPr>
            <a:r>
              <a:rPr lang="tr-TR" dirty="0" smtClean="0">
                <a:solidFill>
                  <a:srgbClr val="FF0000"/>
                </a:solidFill>
                <a:latin typeface="Calibri" pitchFamily="34" charset="0"/>
              </a:rPr>
              <a:t>Atık </a:t>
            </a:r>
            <a:r>
              <a:rPr lang="tr-TR" dirty="0">
                <a:solidFill>
                  <a:srgbClr val="FF0000"/>
                </a:solidFill>
                <a:latin typeface="Calibri" pitchFamily="34" charset="0"/>
              </a:rPr>
              <a:t>yağlar; evsel </a:t>
            </a:r>
            <a:r>
              <a:rPr lang="tr-TR" dirty="0" err="1" smtClean="0">
                <a:solidFill>
                  <a:srgbClr val="FF0000"/>
                </a:solidFill>
                <a:latin typeface="Calibri" pitchFamily="34" charset="0"/>
              </a:rPr>
              <a:t>atıksu</a:t>
            </a:r>
            <a:r>
              <a:rPr lang="tr-TR" dirty="0" smtClean="0">
                <a:solidFill>
                  <a:srgbClr val="FF0000"/>
                </a:solidFill>
                <a:latin typeface="Calibri" pitchFamily="34" charset="0"/>
              </a:rPr>
              <a:t> </a:t>
            </a:r>
          </a:p>
          <a:p>
            <a:pPr marL="266700" indent="0">
              <a:buNone/>
            </a:pPr>
            <a:r>
              <a:rPr lang="tr-TR" dirty="0" smtClean="0">
                <a:solidFill>
                  <a:srgbClr val="FF0000"/>
                </a:solidFill>
                <a:latin typeface="Calibri" pitchFamily="34" charset="0"/>
              </a:rPr>
              <a:t>arıtma </a:t>
            </a:r>
            <a:r>
              <a:rPr lang="tr-TR" dirty="0">
                <a:solidFill>
                  <a:srgbClr val="FF0000"/>
                </a:solidFill>
                <a:latin typeface="Calibri" pitchFamily="34" charset="0"/>
              </a:rPr>
              <a:t>tesislerinde </a:t>
            </a:r>
            <a:r>
              <a:rPr lang="tr-TR" dirty="0" smtClean="0">
                <a:solidFill>
                  <a:srgbClr val="FF0000"/>
                </a:solidFill>
                <a:latin typeface="Calibri" pitchFamily="34" charset="0"/>
              </a:rPr>
              <a:t>arıtılmaz</a:t>
            </a:r>
            <a:r>
              <a:rPr lang="tr-TR" dirty="0" smtClean="0">
                <a:solidFill>
                  <a:schemeClr val="tx1"/>
                </a:solidFill>
                <a:latin typeface="Calibri" pitchFamily="34" charset="0"/>
              </a:rPr>
              <a:t> </a:t>
            </a:r>
            <a:r>
              <a:rPr lang="tr-TR" dirty="0" smtClean="0">
                <a:solidFill>
                  <a:srgbClr val="FF0000"/>
                </a:solidFill>
                <a:latin typeface="Calibri" pitchFamily="34" charset="0"/>
              </a:rPr>
              <a:t>.</a:t>
            </a:r>
          </a:p>
          <a:p>
            <a:pPr marL="0" indent="0">
              <a:buNone/>
            </a:pPr>
            <a:r>
              <a:rPr lang="tr-TR" dirty="0" smtClean="0">
                <a:solidFill>
                  <a:schemeClr val="tx1"/>
                </a:solidFill>
                <a:latin typeface="Calibri" pitchFamily="34" charset="0"/>
              </a:rPr>
              <a:t>Toprağa Dökülmemelidir</a:t>
            </a:r>
          </a:p>
          <a:p>
            <a:pPr marL="266700" indent="0">
              <a:buNone/>
            </a:pPr>
            <a:r>
              <a:rPr lang="tr-TR" dirty="0" smtClean="0">
                <a:solidFill>
                  <a:srgbClr val="FF0000"/>
                </a:solidFill>
                <a:latin typeface="Calibri" pitchFamily="34" charset="0"/>
              </a:rPr>
              <a:t>Atık </a:t>
            </a:r>
            <a:r>
              <a:rPr lang="tr-TR" dirty="0">
                <a:solidFill>
                  <a:srgbClr val="FF0000"/>
                </a:solidFill>
                <a:latin typeface="Calibri" pitchFamily="34" charset="0"/>
              </a:rPr>
              <a:t>yağ içindeki ağır metaller bitkiler </a:t>
            </a:r>
            <a:r>
              <a:rPr lang="tr-TR" dirty="0" smtClean="0">
                <a:solidFill>
                  <a:srgbClr val="FF0000"/>
                </a:solidFill>
                <a:latin typeface="Calibri" pitchFamily="34" charset="0"/>
              </a:rPr>
              <a:t>tarafından </a:t>
            </a:r>
            <a:r>
              <a:rPr lang="tr-TR" dirty="0" err="1" smtClean="0">
                <a:solidFill>
                  <a:srgbClr val="FF0000"/>
                </a:solidFill>
                <a:latin typeface="Calibri" pitchFamily="34" charset="0"/>
              </a:rPr>
              <a:t>absorbe</a:t>
            </a:r>
            <a:r>
              <a:rPr lang="tr-TR" dirty="0" smtClean="0">
                <a:solidFill>
                  <a:srgbClr val="FF0000"/>
                </a:solidFill>
                <a:latin typeface="Calibri" pitchFamily="34" charset="0"/>
              </a:rPr>
              <a:t> </a:t>
            </a:r>
            <a:r>
              <a:rPr lang="tr-TR" dirty="0">
                <a:solidFill>
                  <a:srgbClr val="FF0000"/>
                </a:solidFill>
                <a:latin typeface="Calibri" pitchFamily="34" charset="0"/>
              </a:rPr>
              <a:t>edilerek besin zinciriyle insanlara </a:t>
            </a:r>
            <a:r>
              <a:rPr lang="tr-TR" dirty="0" smtClean="0">
                <a:solidFill>
                  <a:srgbClr val="FF0000"/>
                </a:solidFill>
                <a:latin typeface="Calibri" pitchFamily="34" charset="0"/>
              </a:rPr>
              <a:t>ulaşır.</a:t>
            </a:r>
            <a:endParaRPr lang="tr-TR" b="1" dirty="0">
              <a:solidFill>
                <a:srgbClr val="FF0000"/>
              </a:solidFill>
              <a:latin typeface="Calibri" pitchFamily="34" charset="0"/>
            </a:endParaRPr>
          </a:p>
        </p:txBody>
      </p:sp>
      <p:sp>
        <p:nvSpPr>
          <p:cNvPr id="3" name="Başlık 1"/>
          <p:cNvSpPr>
            <a:spLocks noGrp="1"/>
          </p:cNvSpPr>
          <p:nvPr>
            <p:ph type="title"/>
          </p:nvPr>
        </p:nvSpPr>
        <p:spPr>
          <a:xfrm>
            <a:off x="539552" y="674291"/>
            <a:ext cx="8280920" cy="864096"/>
          </a:xfrm>
        </p:spPr>
        <p:txBody>
          <a:bodyPr>
            <a:noAutofit/>
          </a:bodyPr>
          <a:lstStyle/>
          <a:p>
            <a:r>
              <a:rPr lang="tr-TR" b="1" dirty="0" smtClean="0">
                <a:solidFill>
                  <a:srgbClr val="002060"/>
                </a:solidFill>
                <a:latin typeface="Calibri" pitchFamily="34" charset="0"/>
              </a:rPr>
              <a:t>ATIK YAĞ</a:t>
            </a:r>
            <a:endParaRPr lang="tr-TR" b="1" dirty="0">
              <a:solidFill>
                <a:srgbClr val="002060"/>
              </a:solidFill>
              <a:latin typeface="Calibri" pitchFamily="34" charset="0"/>
            </a:endParaRPr>
          </a:p>
        </p:txBody>
      </p:sp>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0418" y="5215996"/>
            <a:ext cx="2056171" cy="16388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4181" y="1565483"/>
            <a:ext cx="3136291" cy="193323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8871" y="3520546"/>
            <a:ext cx="3152775" cy="169545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568026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 calcmode="lin" valueType="num">
                                      <p:cBhvr additive="base">
                                        <p:cTn id="14" dur="500" fill="hold"/>
                                        <p:tgtEl>
                                          <p:spTgt spid="4098"/>
                                        </p:tgtEl>
                                        <p:attrNameLst>
                                          <p:attrName>ppt_x</p:attrName>
                                        </p:attrNameLst>
                                      </p:cBhvr>
                                      <p:tavLst>
                                        <p:tav tm="0">
                                          <p:val>
                                            <p:strVal val="#ppt_x"/>
                                          </p:val>
                                        </p:tav>
                                        <p:tav tm="100000">
                                          <p:val>
                                            <p:strVal val="#ppt_x"/>
                                          </p:val>
                                        </p:tav>
                                      </p:tavLst>
                                    </p:anim>
                                    <p:anim calcmode="lin" valueType="num">
                                      <p:cBhvr additive="base">
                                        <p:cTn id="15"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animEffect transition="in" filter="fade">
                                      <p:cBhvr>
                                        <p:cTn id="20" dur="1000"/>
                                        <p:tgtEl>
                                          <p:spTgt spid="4">
                                            <p:txEl>
                                              <p:pRg st="2" end="2"/>
                                            </p:txEl>
                                          </p:spTgt>
                                        </p:tgtEl>
                                      </p:cBhvr>
                                    </p:animEffect>
                                    <p:anim calcmode="lin" valueType="num">
                                      <p:cBhvr>
                                        <p:cTn id="21"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fade">
                                      <p:cBhvr>
                                        <p:cTn id="27" dur="1000"/>
                                        <p:tgtEl>
                                          <p:spTgt spid="4">
                                            <p:txEl>
                                              <p:pRg st="3" end="3"/>
                                            </p:txEl>
                                          </p:spTgt>
                                        </p:tgtEl>
                                      </p:cBhvr>
                                    </p:animEffect>
                                    <p:anim calcmode="lin" valueType="num">
                                      <p:cBhvr>
                                        <p:cTn id="2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4099"/>
                                        </p:tgtEl>
                                        <p:attrNameLst>
                                          <p:attrName>style.visibility</p:attrName>
                                        </p:attrNameLst>
                                      </p:cBhvr>
                                      <p:to>
                                        <p:strVal val="visible"/>
                                      </p:to>
                                    </p:set>
                                    <p:anim calcmode="lin" valueType="num">
                                      <p:cBhvr additive="base">
                                        <p:cTn id="34" dur="500" fill="hold"/>
                                        <p:tgtEl>
                                          <p:spTgt spid="4099"/>
                                        </p:tgtEl>
                                        <p:attrNameLst>
                                          <p:attrName>ppt_x</p:attrName>
                                        </p:attrNameLst>
                                      </p:cBhvr>
                                      <p:tavLst>
                                        <p:tav tm="0">
                                          <p:val>
                                            <p:strVal val="#ppt_x"/>
                                          </p:val>
                                        </p:tav>
                                        <p:tav tm="100000">
                                          <p:val>
                                            <p:strVal val="#ppt_x"/>
                                          </p:val>
                                        </p:tav>
                                      </p:tavLst>
                                    </p:anim>
                                    <p:anim calcmode="lin" valueType="num">
                                      <p:cBhvr additive="base">
                                        <p:cTn id="35"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fade">
                                      <p:cBhvr>
                                        <p:cTn id="40" dur="1000"/>
                                        <p:tgtEl>
                                          <p:spTgt spid="4">
                                            <p:txEl>
                                              <p:pRg st="4" end="4"/>
                                            </p:txEl>
                                          </p:spTgt>
                                        </p:tgtEl>
                                      </p:cBhvr>
                                    </p:animEffect>
                                    <p:anim calcmode="lin" valueType="num">
                                      <p:cBhvr>
                                        <p:cTn id="41"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4">
                                            <p:txEl>
                                              <p:pRg st="5" end="5"/>
                                            </p:txEl>
                                          </p:spTgt>
                                        </p:tgtEl>
                                        <p:attrNameLst>
                                          <p:attrName>style.visibility</p:attrName>
                                        </p:attrNameLst>
                                      </p:cBhvr>
                                      <p:to>
                                        <p:strVal val="visible"/>
                                      </p:to>
                                    </p:set>
                                    <p:animEffect transition="in" filter="fade">
                                      <p:cBhvr>
                                        <p:cTn id="47" dur="1000"/>
                                        <p:tgtEl>
                                          <p:spTgt spid="4">
                                            <p:txEl>
                                              <p:pRg st="5" end="5"/>
                                            </p:txEl>
                                          </p:spTgt>
                                        </p:tgtEl>
                                      </p:cBhvr>
                                    </p:animEffect>
                                    <p:anim calcmode="lin" valueType="num">
                                      <p:cBhvr>
                                        <p:cTn id="4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49"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4">
                                            <p:txEl>
                                              <p:pRg st="6" end="6"/>
                                            </p:txEl>
                                          </p:spTgt>
                                        </p:tgtEl>
                                        <p:attrNameLst>
                                          <p:attrName>style.visibility</p:attrName>
                                        </p:attrNameLst>
                                      </p:cBhvr>
                                      <p:to>
                                        <p:strVal val="visible"/>
                                      </p:to>
                                    </p:set>
                                    <p:animEffect transition="in" filter="fade">
                                      <p:cBhvr>
                                        <p:cTn id="54" dur="1000"/>
                                        <p:tgtEl>
                                          <p:spTgt spid="4">
                                            <p:txEl>
                                              <p:pRg st="6" end="6"/>
                                            </p:txEl>
                                          </p:spTgt>
                                        </p:tgtEl>
                                      </p:cBhvr>
                                    </p:animEffect>
                                    <p:anim calcmode="lin" valueType="num">
                                      <p:cBhvr>
                                        <p:cTn id="55"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56"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1266"/>
                                        </p:tgtEl>
                                        <p:attrNameLst>
                                          <p:attrName>style.visibility</p:attrName>
                                        </p:attrNameLst>
                                      </p:cBhvr>
                                      <p:to>
                                        <p:strVal val="visible"/>
                                      </p:to>
                                    </p:set>
                                    <p:anim calcmode="lin" valueType="num">
                                      <p:cBhvr additive="base">
                                        <p:cTn id="61" dur="500" fill="hold"/>
                                        <p:tgtEl>
                                          <p:spTgt spid="11266"/>
                                        </p:tgtEl>
                                        <p:attrNameLst>
                                          <p:attrName>ppt_x</p:attrName>
                                        </p:attrNameLst>
                                      </p:cBhvr>
                                      <p:tavLst>
                                        <p:tav tm="0">
                                          <p:val>
                                            <p:strVal val="#ppt_x"/>
                                          </p:val>
                                        </p:tav>
                                        <p:tav tm="100000">
                                          <p:val>
                                            <p:strVal val="#ppt_x"/>
                                          </p:val>
                                        </p:tav>
                                      </p:tavLst>
                                    </p:anim>
                                    <p:anim calcmode="lin" valueType="num">
                                      <p:cBhvr additive="base">
                                        <p:cTn id="62" dur="500" fill="hold"/>
                                        <p:tgtEl>
                                          <p:spTgt spid="1126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4">
                                            <p:txEl>
                                              <p:pRg st="7" end="7"/>
                                            </p:txEl>
                                          </p:spTgt>
                                        </p:tgtEl>
                                        <p:attrNameLst>
                                          <p:attrName>style.visibility</p:attrName>
                                        </p:attrNameLst>
                                      </p:cBhvr>
                                      <p:to>
                                        <p:strVal val="visible"/>
                                      </p:to>
                                    </p:set>
                                    <p:animEffect transition="in" filter="fade">
                                      <p:cBhvr>
                                        <p:cTn id="67" dur="1000"/>
                                        <p:tgtEl>
                                          <p:spTgt spid="4">
                                            <p:txEl>
                                              <p:pRg st="7" end="7"/>
                                            </p:txEl>
                                          </p:spTgt>
                                        </p:tgtEl>
                                      </p:cBhvr>
                                    </p:animEffect>
                                    <p:anim calcmode="lin" valueType="num">
                                      <p:cBhvr>
                                        <p:cTn id="68"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69"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a:spLocks noGrp="1"/>
          </p:cNvSpPr>
          <p:nvPr>
            <p:ph idx="1"/>
          </p:nvPr>
        </p:nvSpPr>
        <p:spPr>
          <a:xfrm>
            <a:off x="395536" y="1628800"/>
            <a:ext cx="5040560" cy="4824536"/>
          </a:xfrm>
        </p:spPr>
        <p:txBody>
          <a:bodyPr>
            <a:normAutofit/>
          </a:bodyPr>
          <a:lstStyle/>
          <a:p>
            <a:pPr marL="0" indent="0" algn="just">
              <a:buNone/>
            </a:pPr>
            <a:endParaRPr lang="tr-TR" b="1" dirty="0" smtClean="0">
              <a:solidFill>
                <a:srgbClr val="000000"/>
              </a:solidFill>
              <a:latin typeface="Calibri" pitchFamily="34" charset="0"/>
            </a:endParaRPr>
          </a:p>
          <a:p>
            <a:pPr marL="0" indent="0" algn="just">
              <a:buNone/>
            </a:pPr>
            <a:r>
              <a:rPr lang="tr-TR" dirty="0" smtClean="0">
                <a:solidFill>
                  <a:srgbClr val="000000"/>
                </a:solidFill>
                <a:latin typeface="Calibri" pitchFamily="34" charset="0"/>
              </a:rPr>
              <a:t>ATIK YAĞLAR,</a:t>
            </a:r>
          </a:p>
          <a:p>
            <a:r>
              <a:rPr lang="tr-TR" dirty="0" smtClean="0">
                <a:solidFill>
                  <a:schemeClr val="tx1"/>
                </a:solidFill>
                <a:latin typeface="Calibri" pitchFamily="34" charset="0"/>
              </a:rPr>
              <a:t>AKARYAKIT </a:t>
            </a:r>
            <a:r>
              <a:rPr lang="tr-TR" dirty="0">
                <a:solidFill>
                  <a:schemeClr val="tx1"/>
                </a:solidFill>
                <a:latin typeface="Calibri" pitchFamily="34" charset="0"/>
              </a:rPr>
              <a:t>ÜRÜNLERİ İLE</a:t>
            </a:r>
          </a:p>
          <a:p>
            <a:pPr marL="0" indent="0">
              <a:buNone/>
            </a:pPr>
            <a:r>
              <a:rPr lang="tr-TR" dirty="0" smtClean="0">
                <a:solidFill>
                  <a:schemeClr val="tx1"/>
                </a:solidFill>
                <a:latin typeface="Calibri" pitchFamily="34" charset="0"/>
              </a:rPr>
              <a:t>    KARIŞTIRILMAMALIDIR.</a:t>
            </a:r>
            <a:endParaRPr lang="tr-TR" dirty="0">
              <a:solidFill>
                <a:schemeClr val="tx1"/>
              </a:solidFill>
              <a:latin typeface="Calibri" pitchFamily="34" charset="0"/>
            </a:endParaRPr>
          </a:p>
          <a:p>
            <a:pPr marL="0" indent="0" algn="just">
              <a:buNone/>
            </a:pPr>
            <a:endParaRPr lang="tr-TR" dirty="0" smtClean="0">
              <a:latin typeface="Calibri" pitchFamily="34" charset="0"/>
            </a:endParaRPr>
          </a:p>
          <a:p>
            <a:pPr marL="0" indent="0" algn="just">
              <a:buNone/>
            </a:pPr>
            <a:r>
              <a:rPr lang="tr-TR" dirty="0" smtClean="0">
                <a:latin typeface="Calibri" pitchFamily="34" charset="0"/>
              </a:rPr>
              <a:t>Atık </a:t>
            </a:r>
            <a:r>
              <a:rPr lang="tr-TR" dirty="0">
                <a:latin typeface="Calibri" pitchFamily="34" charset="0"/>
              </a:rPr>
              <a:t>yağların yasadışı olarak akaryakıt </a:t>
            </a:r>
            <a:r>
              <a:rPr lang="tr-TR" dirty="0" smtClean="0">
                <a:latin typeface="Calibri" pitchFamily="34" charset="0"/>
              </a:rPr>
              <a:t>ürünlerine karıştırılması </a:t>
            </a:r>
            <a:r>
              <a:rPr lang="tr-TR" dirty="0">
                <a:latin typeface="Calibri" pitchFamily="34" charset="0"/>
              </a:rPr>
              <a:t>her yıl ülke ekonomisine 125 </a:t>
            </a:r>
            <a:r>
              <a:rPr lang="tr-TR" dirty="0" smtClean="0">
                <a:latin typeface="Calibri" pitchFamily="34" charset="0"/>
              </a:rPr>
              <a:t>milyon dolar </a:t>
            </a:r>
            <a:r>
              <a:rPr lang="tr-TR" dirty="0">
                <a:latin typeface="Calibri" pitchFamily="34" charset="0"/>
              </a:rPr>
              <a:t>zarar vermektedir.</a:t>
            </a:r>
            <a:endParaRPr lang="tr-TR" b="1" dirty="0" smtClean="0">
              <a:solidFill>
                <a:srgbClr val="000000"/>
              </a:solidFill>
              <a:latin typeface="Calibri" pitchFamily="34" charset="0"/>
            </a:endParaRPr>
          </a:p>
        </p:txBody>
      </p:sp>
      <p:sp>
        <p:nvSpPr>
          <p:cNvPr id="3" name="Başlık 1"/>
          <p:cNvSpPr>
            <a:spLocks noGrp="1"/>
          </p:cNvSpPr>
          <p:nvPr>
            <p:ph type="title"/>
          </p:nvPr>
        </p:nvSpPr>
        <p:spPr>
          <a:xfrm>
            <a:off x="539551" y="674291"/>
            <a:ext cx="8137809" cy="864096"/>
          </a:xfrm>
        </p:spPr>
        <p:txBody>
          <a:bodyPr>
            <a:noAutofit/>
          </a:bodyPr>
          <a:lstStyle/>
          <a:p>
            <a:r>
              <a:rPr lang="tr-TR" b="1" dirty="0" smtClean="0">
                <a:solidFill>
                  <a:srgbClr val="002060"/>
                </a:solidFill>
                <a:latin typeface="Calibri" pitchFamily="34" charset="0"/>
              </a:rPr>
              <a:t>ATIK YAĞ</a:t>
            </a:r>
            <a:endParaRPr lang="tr-TR" b="1" dirty="0">
              <a:solidFill>
                <a:srgbClr val="002060"/>
              </a:solidFill>
              <a:latin typeface="Calibri" pitchFamily="34" charset="0"/>
            </a:endParaRPr>
          </a:p>
        </p:txBody>
      </p:sp>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24128" y="2996952"/>
            <a:ext cx="2953233" cy="236046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4214561"/>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2 İçerik Yer Tutucusu"/>
          <p:cNvSpPr>
            <a:spLocks noGrp="1"/>
          </p:cNvSpPr>
          <p:nvPr>
            <p:ph idx="1"/>
          </p:nvPr>
        </p:nvSpPr>
        <p:spPr bwMode="auto">
          <a:xfrm>
            <a:off x="475840" y="2309077"/>
            <a:ext cx="7571184" cy="4373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marL="566737" indent="-457200" eaLnBrk="0" hangingPunct="0">
              <a:lnSpc>
                <a:spcPct val="80000"/>
              </a:lnSpc>
            </a:pPr>
            <a:endParaRPr lang="tr-TR" sz="2400" dirty="0" smtClean="0">
              <a:solidFill>
                <a:srgbClr val="002060"/>
              </a:solidFill>
              <a:latin typeface="Calibri" pitchFamily="34" charset="0"/>
              <a:cs typeface="Times New Roman" pitchFamily="18" charset="0"/>
            </a:endParaRPr>
          </a:p>
          <a:p>
            <a:pPr marL="109537" indent="0" eaLnBrk="0" hangingPunct="0">
              <a:lnSpc>
                <a:spcPct val="80000"/>
              </a:lnSpc>
              <a:buNone/>
            </a:pPr>
            <a:r>
              <a:rPr lang="tr-TR" sz="2400" dirty="0" smtClean="0">
                <a:solidFill>
                  <a:srgbClr val="002060"/>
                </a:solidFill>
                <a:latin typeface="Calibri" pitchFamily="34" charset="0"/>
                <a:cs typeface="Times New Roman" pitchFamily="18" charset="0"/>
              </a:rPr>
              <a:t>2872 </a:t>
            </a:r>
            <a:r>
              <a:rPr lang="tr-TR" sz="2400" dirty="0">
                <a:solidFill>
                  <a:srgbClr val="002060"/>
                </a:solidFill>
                <a:latin typeface="Calibri" pitchFamily="34" charset="0"/>
                <a:cs typeface="Times New Roman" pitchFamily="18" charset="0"/>
              </a:rPr>
              <a:t>sayılı Çevre </a:t>
            </a:r>
            <a:r>
              <a:rPr lang="tr-TR" sz="2400" dirty="0" smtClean="0">
                <a:solidFill>
                  <a:srgbClr val="002060"/>
                </a:solidFill>
                <a:latin typeface="Calibri" pitchFamily="34" charset="0"/>
                <a:cs typeface="Times New Roman" pitchFamily="18" charset="0"/>
              </a:rPr>
              <a:t>Kanunu</a:t>
            </a:r>
          </a:p>
          <a:p>
            <a:pPr marL="358775" indent="-250825" eaLnBrk="0" hangingPunct="0">
              <a:lnSpc>
                <a:spcPct val="80000"/>
              </a:lnSpc>
            </a:pPr>
            <a:r>
              <a:rPr lang="tr-TR" sz="2200" dirty="0" smtClean="0">
                <a:solidFill>
                  <a:srgbClr val="002060"/>
                </a:solidFill>
                <a:latin typeface="Calibri" pitchFamily="34" charset="0"/>
                <a:cs typeface="Times New Roman" pitchFamily="18" charset="0"/>
              </a:rPr>
              <a:t>Çevresel Etki Değerlendirmesi Yönetmeliği</a:t>
            </a:r>
          </a:p>
          <a:p>
            <a:pPr marL="358775" indent="-250825" eaLnBrk="0" hangingPunct="0">
              <a:spcBef>
                <a:spcPts val="0"/>
              </a:spcBef>
            </a:pPr>
            <a:r>
              <a:rPr lang="tr-TR" sz="2200" dirty="0" smtClean="0">
                <a:solidFill>
                  <a:srgbClr val="002060"/>
                </a:solidFill>
                <a:latin typeface="Calibri" pitchFamily="34" charset="0"/>
                <a:cs typeface="Times New Roman" pitchFamily="18" charset="0"/>
              </a:rPr>
              <a:t>Çevre Kanununca Alınması Gereken İzin ve Lisanslar Hakkında Yönetmelik</a:t>
            </a:r>
            <a:endParaRPr lang="tr-TR" sz="2200" dirty="0">
              <a:solidFill>
                <a:srgbClr val="002060"/>
              </a:solidFill>
              <a:latin typeface="Calibri" pitchFamily="34" charset="0"/>
              <a:cs typeface="Times New Roman" pitchFamily="18" charset="0"/>
            </a:endParaRPr>
          </a:p>
          <a:p>
            <a:pPr marL="358775" indent="-250825" eaLnBrk="0" hangingPunct="0">
              <a:spcBef>
                <a:spcPts val="0"/>
              </a:spcBef>
            </a:pPr>
            <a:r>
              <a:rPr lang="tr-TR" sz="2200" dirty="0" smtClean="0">
                <a:solidFill>
                  <a:srgbClr val="002060"/>
                </a:solidFill>
                <a:latin typeface="Calibri" pitchFamily="34" charset="0"/>
                <a:cs typeface="Times New Roman" pitchFamily="18" charset="0"/>
              </a:rPr>
              <a:t>60</a:t>
            </a:r>
            <a:r>
              <a:rPr lang="tr-TR" sz="2200" dirty="0">
                <a:solidFill>
                  <a:srgbClr val="002060"/>
                </a:solidFill>
                <a:latin typeface="Calibri" pitchFamily="34" charset="0"/>
                <a:cs typeface="Times New Roman" pitchFamily="18" charset="0"/>
              </a:rPr>
              <a:t>’ den fazla detay yönetmelik </a:t>
            </a:r>
            <a:endParaRPr lang="tr-TR" sz="2200" dirty="0" smtClean="0">
              <a:solidFill>
                <a:srgbClr val="002060"/>
              </a:solidFill>
              <a:latin typeface="Calibri" pitchFamily="34" charset="0"/>
              <a:cs typeface="Times New Roman" pitchFamily="18" charset="0"/>
            </a:endParaRPr>
          </a:p>
          <a:p>
            <a:pPr marL="450850" lvl="1" indent="-68263" eaLnBrk="0" hangingPunct="0">
              <a:spcBef>
                <a:spcPts val="0"/>
              </a:spcBef>
              <a:buNone/>
            </a:pPr>
            <a:r>
              <a:rPr lang="tr-TR" dirty="0">
                <a:solidFill>
                  <a:srgbClr val="002060"/>
                </a:solidFill>
                <a:latin typeface="Calibri" pitchFamily="34" charset="0"/>
                <a:cs typeface="Times New Roman" pitchFamily="18" charset="0"/>
              </a:rPr>
              <a:t>Atık Yönetimi Genel Esaslarına İlişkin </a:t>
            </a:r>
            <a:r>
              <a:rPr lang="tr-TR" dirty="0" smtClean="0">
                <a:solidFill>
                  <a:srgbClr val="002060"/>
                </a:solidFill>
                <a:latin typeface="Calibri" pitchFamily="34" charset="0"/>
                <a:cs typeface="Times New Roman" pitchFamily="18" charset="0"/>
              </a:rPr>
              <a:t>Yönetmelik</a:t>
            </a:r>
          </a:p>
          <a:p>
            <a:pPr marL="338137" lvl="1" indent="0" eaLnBrk="0" hangingPunct="0">
              <a:spcBef>
                <a:spcPts val="0"/>
              </a:spcBef>
              <a:buNone/>
            </a:pPr>
            <a:r>
              <a:rPr lang="tr-TR" sz="2400" dirty="0" smtClean="0">
                <a:solidFill>
                  <a:srgbClr val="002060"/>
                </a:solidFill>
                <a:latin typeface="Calibri" pitchFamily="34" charset="0"/>
                <a:cs typeface="Times New Roman" pitchFamily="18" charset="0"/>
              </a:rPr>
              <a:t>	</a:t>
            </a:r>
            <a:endParaRPr lang="tr-TR" sz="1800" dirty="0" smtClean="0">
              <a:solidFill>
                <a:srgbClr val="002060"/>
              </a:solidFill>
              <a:latin typeface="Calibri" pitchFamily="34" charset="0"/>
              <a:cs typeface="Times New Roman" pitchFamily="18" charset="0"/>
            </a:endParaRPr>
          </a:p>
          <a:p>
            <a:pPr marL="338137" lvl="1" indent="0" eaLnBrk="0" hangingPunct="0">
              <a:spcBef>
                <a:spcPts val="0"/>
              </a:spcBef>
              <a:buNone/>
            </a:pPr>
            <a:r>
              <a:rPr lang="tr-TR" sz="2000" dirty="0">
                <a:solidFill>
                  <a:srgbClr val="002060"/>
                </a:solidFill>
                <a:latin typeface="Calibri" pitchFamily="34" charset="0"/>
                <a:cs typeface="Times New Roman" pitchFamily="18" charset="0"/>
              </a:rPr>
              <a:t>	</a:t>
            </a:r>
            <a:r>
              <a:rPr lang="tr-TR" sz="2000" dirty="0" smtClean="0">
                <a:solidFill>
                  <a:srgbClr val="002060"/>
                </a:solidFill>
                <a:latin typeface="Calibri" pitchFamily="34" charset="0"/>
                <a:cs typeface="Times New Roman" pitchFamily="18" charset="0"/>
              </a:rPr>
              <a:t>- Katı </a:t>
            </a:r>
            <a:r>
              <a:rPr lang="tr-TR" sz="2000" dirty="0">
                <a:solidFill>
                  <a:srgbClr val="002060"/>
                </a:solidFill>
                <a:latin typeface="Calibri" pitchFamily="34" charset="0"/>
                <a:cs typeface="Times New Roman" pitchFamily="18" charset="0"/>
              </a:rPr>
              <a:t>A</a:t>
            </a:r>
            <a:r>
              <a:rPr lang="tr-TR" sz="2000" dirty="0" smtClean="0">
                <a:solidFill>
                  <a:srgbClr val="002060"/>
                </a:solidFill>
                <a:latin typeface="Calibri" pitchFamily="34" charset="0"/>
                <a:cs typeface="Times New Roman" pitchFamily="18" charset="0"/>
              </a:rPr>
              <a:t>tıklar, </a:t>
            </a:r>
          </a:p>
          <a:p>
            <a:pPr marL="338137" lvl="1" indent="0" eaLnBrk="0" hangingPunct="0">
              <a:spcBef>
                <a:spcPts val="0"/>
              </a:spcBef>
              <a:buNone/>
            </a:pPr>
            <a:r>
              <a:rPr lang="tr-TR" sz="2000" dirty="0" smtClean="0">
                <a:solidFill>
                  <a:srgbClr val="002060"/>
                </a:solidFill>
                <a:latin typeface="Calibri" pitchFamily="34" charset="0"/>
                <a:cs typeface="Times New Roman" pitchFamily="18" charset="0"/>
              </a:rPr>
              <a:t> 	- Tıbbi Atıklar,  </a:t>
            </a:r>
          </a:p>
          <a:p>
            <a:pPr marL="338137" lvl="1" indent="0" eaLnBrk="0" hangingPunct="0">
              <a:spcBef>
                <a:spcPts val="0"/>
              </a:spcBef>
              <a:buNone/>
            </a:pPr>
            <a:r>
              <a:rPr lang="tr-TR" sz="2000" dirty="0" smtClean="0">
                <a:solidFill>
                  <a:srgbClr val="002060"/>
                </a:solidFill>
                <a:latin typeface="Calibri" pitchFamily="34" charset="0"/>
                <a:cs typeface="Times New Roman" pitchFamily="18" charset="0"/>
              </a:rPr>
              <a:t>	- Ömrünü Tamamlamış Lastikler, 	</a:t>
            </a:r>
          </a:p>
          <a:p>
            <a:pPr marL="338137" lvl="1" indent="0" eaLnBrk="0" hangingPunct="0">
              <a:spcBef>
                <a:spcPts val="0"/>
              </a:spcBef>
              <a:buNone/>
            </a:pPr>
            <a:r>
              <a:rPr lang="tr-TR" sz="2000" dirty="0" smtClean="0">
                <a:solidFill>
                  <a:srgbClr val="002060"/>
                </a:solidFill>
                <a:latin typeface="Calibri" pitchFamily="34" charset="0"/>
                <a:cs typeface="Times New Roman" pitchFamily="18" charset="0"/>
              </a:rPr>
              <a:t>	- Ömrünü Tamamlamış Araçlar,</a:t>
            </a:r>
            <a:r>
              <a:rPr lang="tr-TR" sz="1800" dirty="0" smtClean="0">
                <a:solidFill>
                  <a:srgbClr val="002060"/>
                </a:solidFill>
                <a:latin typeface="Calibri" pitchFamily="34" charset="0"/>
                <a:cs typeface="Times New Roman" pitchFamily="18" charset="0"/>
              </a:rPr>
              <a:t>			 	</a:t>
            </a:r>
            <a:endParaRPr lang="tr-TR" sz="1800" dirty="0">
              <a:solidFill>
                <a:srgbClr val="002060"/>
              </a:solidFill>
              <a:latin typeface="Calibri" pitchFamily="34" charset="0"/>
              <a:cs typeface="Times New Roman" pitchFamily="18" charset="0"/>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56176" y="5085184"/>
            <a:ext cx="2736304" cy="1428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Resi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23520" y="3645024"/>
            <a:ext cx="4320480" cy="2509598"/>
          </a:xfrm>
          <a:prstGeom prst="rect">
            <a:avLst/>
          </a:prstGeom>
          <a:ln>
            <a:noFill/>
          </a:ln>
          <a:effectLst>
            <a:outerShdw blurRad="292100" dist="139700" dir="2700000" algn="tl" rotWithShape="0">
              <a:srgbClr val="333333">
                <a:alpha val="65000"/>
              </a:srgbClr>
            </a:outerShdw>
          </a:effectLst>
        </p:spPr>
      </p:pic>
      <p:pic>
        <p:nvPicPr>
          <p:cNvPr id="3" name="Resim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5428" y="188640"/>
            <a:ext cx="5148572" cy="3432381"/>
          </a:xfrm>
          <a:prstGeom prst="rect">
            <a:avLst/>
          </a:prstGeom>
          <a:ln>
            <a:noFill/>
          </a:ln>
          <a:effectLst>
            <a:outerShdw blurRad="292100" dist="139700" dir="2700000" algn="tl" rotWithShape="0">
              <a:srgbClr val="333333">
                <a:alpha val="65000"/>
              </a:srgbClr>
            </a:outerShdw>
          </a:effectLst>
        </p:spPr>
      </p:pic>
      <p:pic>
        <p:nvPicPr>
          <p:cNvPr id="4" name="Resim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60648"/>
            <a:ext cx="5926880" cy="3493740"/>
          </a:xfrm>
          <a:prstGeom prst="rect">
            <a:avLst/>
          </a:prstGeom>
          <a:ln>
            <a:noFill/>
          </a:ln>
          <a:effectLst>
            <a:outerShdw blurRad="292100" dist="139700" dir="2700000" algn="tl" rotWithShape="0">
              <a:srgbClr val="333333">
                <a:alpha val="65000"/>
              </a:srgbClr>
            </a:outerShdw>
          </a:effectLst>
        </p:spPr>
      </p:pic>
      <p:grpSp>
        <p:nvGrpSpPr>
          <p:cNvPr id="9" name="Grup 8"/>
          <p:cNvGrpSpPr/>
          <p:nvPr/>
        </p:nvGrpSpPr>
        <p:grpSpPr>
          <a:xfrm>
            <a:off x="609836" y="1484784"/>
            <a:ext cx="7922604" cy="2420706"/>
            <a:chOff x="723524" y="1553761"/>
            <a:chExt cx="7922604" cy="2420706"/>
          </a:xfrm>
        </p:grpSpPr>
        <p:sp>
          <p:nvSpPr>
            <p:cNvPr id="11" name="Dikdörtgen 10"/>
            <p:cNvSpPr/>
            <p:nvPr/>
          </p:nvSpPr>
          <p:spPr>
            <a:xfrm>
              <a:off x="1015003" y="2653116"/>
              <a:ext cx="7049892" cy="1321351"/>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2" name="Dikdörtgen 11"/>
            <p:cNvSpPr/>
            <p:nvPr/>
          </p:nvSpPr>
          <p:spPr>
            <a:xfrm>
              <a:off x="723524" y="1553761"/>
              <a:ext cx="7922604" cy="1321351"/>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30480" rIns="0" bIns="30480" numCol="1" spcCol="1270" anchor="ctr" anchorCtr="0">
              <a:noAutofit/>
            </a:bodyPr>
            <a:lstStyle/>
            <a:p>
              <a:pPr lvl="0" algn="just" defTabSz="1066800" rtl="0">
                <a:lnSpc>
                  <a:spcPct val="90000"/>
                </a:lnSpc>
                <a:spcBef>
                  <a:spcPct val="0"/>
                </a:spcBef>
                <a:spcAft>
                  <a:spcPct val="35000"/>
                </a:spcAft>
              </a:pPr>
              <a:r>
                <a:rPr lang="tr-TR" sz="2400" b="1" kern="1200" dirty="0" smtClean="0">
                  <a:solidFill>
                    <a:schemeClr val="bg1"/>
                  </a:solidFill>
                  <a:latin typeface="Calibri" pitchFamily="34" charset="0"/>
                </a:rPr>
                <a:t>Çevre sorunlarının uluslararası platformda gündeme gelmesiyle, ülkemizde de 1983 yılında “Çevre Kanunu” çıkarılmıştır.</a:t>
              </a:r>
              <a:endParaRPr lang="tr-TR" sz="2400" b="1" kern="1200" dirty="0">
                <a:solidFill>
                  <a:schemeClr val="bg1"/>
                </a:solidFill>
                <a:latin typeface="Calibri" pitchFamily="34" charset="0"/>
              </a:endParaRPr>
            </a:p>
          </p:txBody>
        </p:sp>
      </p:grpSp>
    </p:spTree>
    <p:extLst>
      <p:ext uri="{BB962C8B-B14F-4D97-AF65-F5344CB8AC3E}">
        <p14:creationId xmlns:p14="http://schemas.microsoft.com/office/powerpoint/2010/main" val="267228233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a:spLocks noGrp="1"/>
          </p:cNvSpPr>
          <p:nvPr>
            <p:ph idx="1"/>
          </p:nvPr>
        </p:nvSpPr>
        <p:spPr>
          <a:xfrm>
            <a:off x="395536" y="1628800"/>
            <a:ext cx="4561947" cy="4824536"/>
          </a:xfrm>
        </p:spPr>
        <p:txBody>
          <a:bodyPr>
            <a:normAutofit/>
          </a:bodyPr>
          <a:lstStyle/>
          <a:p>
            <a:pPr marL="0" indent="0" algn="just">
              <a:buNone/>
            </a:pPr>
            <a:endParaRPr lang="tr-TR" b="1" dirty="0" smtClean="0">
              <a:solidFill>
                <a:srgbClr val="000000"/>
              </a:solidFill>
              <a:latin typeface="Calibri" pitchFamily="34" charset="0"/>
            </a:endParaRPr>
          </a:p>
          <a:p>
            <a:pPr marL="0" indent="0">
              <a:buNone/>
            </a:pPr>
            <a:r>
              <a:rPr lang="tr-TR" sz="2800" b="1" dirty="0" smtClean="0">
                <a:solidFill>
                  <a:srgbClr val="000000"/>
                </a:solidFill>
                <a:latin typeface="Calibri" pitchFamily="34" charset="0"/>
              </a:rPr>
              <a:t>ATIK YAĞLAR </a:t>
            </a:r>
            <a:r>
              <a:rPr lang="tr-TR" sz="3800" dirty="0" smtClean="0">
                <a:solidFill>
                  <a:srgbClr val="DA0000"/>
                </a:solidFill>
                <a:latin typeface="Calibri" pitchFamily="34" charset="0"/>
              </a:rPr>
              <a:t>YAKILMAMALIDIR</a:t>
            </a:r>
            <a:r>
              <a:rPr lang="tr-TR" sz="5400" dirty="0" smtClean="0">
                <a:solidFill>
                  <a:srgbClr val="DA0000"/>
                </a:solidFill>
                <a:latin typeface="Calibri" pitchFamily="34" charset="0"/>
              </a:rPr>
              <a:t> </a:t>
            </a:r>
            <a:r>
              <a:rPr lang="tr-TR" sz="7800" dirty="0" smtClean="0">
                <a:solidFill>
                  <a:srgbClr val="DA0000"/>
                </a:solidFill>
                <a:latin typeface="Calibri" pitchFamily="34" charset="0"/>
              </a:rPr>
              <a:t>!</a:t>
            </a:r>
            <a:r>
              <a:rPr lang="tr-TR" sz="1400" dirty="0" smtClean="0">
                <a:solidFill>
                  <a:srgbClr val="000000"/>
                </a:solidFill>
                <a:latin typeface="Calibri" pitchFamily="34" charset="0"/>
              </a:rPr>
              <a:t> </a:t>
            </a:r>
          </a:p>
          <a:p>
            <a:pPr marL="0" indent="0">
              <a:buNone/>
            </a:pPr>
            <a:r>
              <a:rPr lang="tr-TR" dirty="0" smtClean="0">
                <a:solidFill>
                  <a:srgbClr val="000000"/>
                </a:solidFill>
                <a:latin typeface="Calibri" pitchFamily="34" charset="0"/>
              </a:rPr>
              <a:t>Atık yağların kontrolsüz olarak soba vb. yerlerde yakılması </a:t>
            </a:r>
            <a:r>
              <a:rPr lang="tr-TR" dirty="0">
                <a:solidFill>
                  <a:srgbClr val="000000"/>
                </a:solidFill>
                <a:latin typeface="Calibri" pitchFamily="34" charset="0"/>
              </a:rPr>
              <a:t>neticesinde, içindeki kanserojen </a:t>
            </a:r>
            <a:r>
              <a:rPr lang="tr-TR" dirty="0" smtClean="0">
                <a:solidFill>
                  <a:srgbClr val="000000"/>
                </a:solidFill>
                <a:latin typeface="Calibri" pitchFamily="34" charset="0"/>
              </a:rPr>
              <a:t>maddeler doğrudan </a:t>
            </a:r>
            <a:r>
              <a:rPr lang="tr-TR" dirty="0">
                <a:solidFill>
                  <a:srgbClr val="000000"/>
                </a:solidFill>
                <a:latin typeface="Calibri" pitchFamily="34" charset="0"/>
              </a:rPr>
              <a:t>havaya karışmakta ve </a:t>
            </a:r>
            <a:r>
              <a:rPr lang="tr-TR" b="1" dirty="0" err="1">
                <a:solidFill>
                  <a:srgbClr val="DA0000"/>
                </a:solidFill>
                <a:latin typeface="Calibri" pitchFamily="34" charset="0"/>
              </a:rPr>
              <a:t>BİZ</a:t>
            </a:r>
            <a:r>
              <a:rPr lang="tr-TR" dirty="0" err="1">
                <a:solidFill>
                  <a:srgbClr val="000000"/>
                </a:solidFill>
                <a:latin typeface="Calibri" pitchFamily="34" charset="0"/>
              </a:rPr>
              <a:t>’ler</a:t>
            </a:r>
            <a:r>
              <a:rPr lang="tr-TR" dirty="0">
                <a:solidFill>
                  <a:srgbClr val="000000"/>
                </a:solidFill>
                <a:latin typeface="Calibri" pitchFamily="34" charset="0"/>
              </a:rPr>
              <a:t> </a:t>
            </a:r>
            <a:r>
              <a:rPr lang="tr-TR" dirty="0" smtClean="0">
                <a:solidFill>
                  <a:srgbClr val="000000"/>
                </a:solidFill>
                <a:latin typeface="Calibri" pitchFamily="34" charset="0"/>
              </a:rPr>
              <a:t>tarafından solunmaktadır</a:t>
            </a:r>
            <a:r>
              <a:rPr lang="tr-TR" dirty="0">
                <a:solidFill>
                  <a:srgbClr val="000000"/>
                </a:solidFill>
                <a:latin typeface="Calibri" pitchFamily="34" charset="0"/>
              </a:rPr>
              <a:t>.</a:t>
            </a:r>
          </a:p>
          <a:p>
            <a:endParaRPr lang="tr-TR" sz="1400" b="1" dirty="0" smtClean="0">
              <a:solidFill>
                <a:srgbClr val="000000"/>
              </a:solidFill>
              <a:latin typeface="Calibri" pitchFamily="34" charset="0"/>
            </a:endParaRPr>
          </a:p>
        </p:txBody>
      </p:sp>
      <p:sp>
        <p:nvSpPr>
          <p:cNvPr id="3" name="Başlık 1"/>
          <p:cNvSpPr>
            <a:spLocks noGrp="1"/>
          </p:cNvSpPr>
          <p:nvPr>
            <p:ph type="title"/>
          </p:nvPr>
        </p:nvSpPr>
        <p:spPr>
          <a:xfrm>
            <a:off x="827584" y="674291"/>
            <a:ext cx="7992888" cy="864096"/>
          </a:xfrm>
        </p:spPr>
        <p:txBody>
          <a:bodyPr>
            <a:noAutofit/>
          </a:bodyPr>
          <a:lstStyle/>
          <a:p>
            <a:r>
              <a:rPr lang="tr-TR" b="1" dirty="0" smtClean="0">
                <a:solidFill>
                  <a:srgbClr val="002060"/>
                </a:solidFill>
                <a:latin typeface="Calibri" pitchFamily="34" charset="0"/>
              </a:rPr>
              <a:t>ATIK YAĞ</a:t>
            </a:r>
            <a:endParaRPr lang="tr-TR" b="1" dirty="0">
              <a:solidFill>
                <a:srgbClr val="002060"/>
              </a:solidFill>
              <a:latin typeface="Calibri" pitchFamily="34" charset="0"/>
            </a:endParaRPr>
          </a:p>
        </p:txBody>
      </p:sp>
      <p:pic>
        <p:nvPicPr>
          <p:cNvPr id="8194" name="Picture 2" descr="http://farm8.staticflickr.com/7037/6989368853_256cb978c3.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7483" y="2780928"/>
            <a:ext cx="4007005" cy="34563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5" name="Düz Bağlayıcı 4"/>
          <p:cNvCxnSpPr/>
          <p:nvPr/>
        </p:nvCxnSpPr>
        <p:spPr>
          <a:xfrm flipV="1">
            <a:off x="4860032" y="3068960"/>
            <a:ext cx="4283968" cy="2952328"/>
          </a:xfrm>
          <a:prstGeom prst="line">
            <a:avLst/>
          </a:prstGeom>
          <a:ln w="31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691515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a:spLocks noGrp="1"/>
          </p:cNvSpPr>
          <p:nvPr>
            <p:ph idx="1"/>
          </p:nvPr>
        </p:nvSpPr>
        <p:spPr>
          <a:xfrm>
            <a:off x="395536" y="1628800"/>
            <a:ext cx="5256584" cy="4824536"/>
          </a:xfrm>
        </p:spPr>
        <p:txBody>
          <a:bodyPr>
            <a:normAutofit/>
          </a:bodyPr>
          <a:lstStyle/>
          <a:p>
            <a:pPr marL="0" indent="0" algn="just">
              <a:buNone/>
            </a:pPr>
            <a:endParaRPr lang="tr-TR" b="1" dirty="0" smtClean="0">
              <a:solidFill>
                <a:srgbClr val="000000"/>
              </a:solidFill>
              <a:latin typeface="Calibri" pitchFamily="34" charset="0"/>
            </a:endParaRPr>
          </a:p>
          <a:p>
            <a:pPr marL="0" indent="0">
              <a:buNone/>
            </a:pPr>
            <a:r>
              <a:rPr lang="tr-TR" b="1" dirty="0" smtClean="0">
                <a:solidFill>
                  <a:srgbClr val="000000"/>
                </a:solidFill>
                <a:latin typeface="Calibri" pitchFamily="34" charset="0"/>
              </a:rPr>
              <a:t>ATIK YAĞLAR</a:t>
            </a:r>
          </a:p>
          <a:p>
            <a:pPr marL="0" indent="0">
              <a:buNone/>
            </a:pPr>
            <a:r>
              <a:rPr lang="tr-TR" dirty="0" smtClean="0">
                <a:solidFill>
                  <a:srgbClr val="000000"/>
                </a:solidFill>
                <a:latin typeface="Calibri" pitchFamily="34" charset="0"/>
              </a:rPr>
              <a:t>Atölyenizden/işletmenizden </a:t>
            </a:r>
            <a:r>
              <a:rPr lang="tr-TR" dirty="0">
                <a:solidFill>
                  <a:srgbClr val="000000"/>
                </a:solidFill>
                <a:latin typeface="Calibri" pitchFamily="34" charset="0"/>
              </a:rPr>
              <a:t>çıkan</a:t>
            </a:r>
          </a:p>
          <a:p>
            <a:pPr marL="0" indent="0">
              <a:buNone/>
            </a:pPr>
            <a:r>
              <a:rPr lang="tr-TR" dirty="0">
                <a:solidFill>
                  <a:srgbClr val="000000"/>
                </a:solidFill>
                <a:latin typeface="Calibri" pitchFamily="34" charset="0"/>
              </a:rPr>
              <a:t>atık yağları çevre </a:t>
            </a:r>
            <a:r>
              <a:rPr lang="tr-TR" dirty="0" smtClean="0">
                <a:solidFill>
                  <a:srgbClr val="000000"/>
                </a:solidFill>
                <a:latin typeface="Calibri" pitchFamily="34" charset="0"/>
              </a:rPr>
              <a:t>ve insan </a:t>
            </a:r>
            <a:r>
              <a:rPr lang="tr-TR" dirty="0">
                <a:solidFill>
                  <a:srgbClr val="000000"/>
                </a:solidFill>
                <a:latin typeface="Calibri" pitchFamily="34" charset="0"/>
              </a:rPr>
              <a:t>sağlığına zarar</a:t>
            </a:r>
          </a:p>
          <a:p>
            <a:pPr marL="0" indent="0">
              <a:buNone/>
            </a:pPr>
            <a:r>
              <a:rPr lang="tr-TR" dirty="0">
                <a:solidFill>
                  <a:srgbClr val="000000"/>
                </a:solidFill>
                <a:latin typeface="Calibri" pitchFamily="34" charset="0"/>
              </a:rPr>
              <a:t>vermeyecek </a:t>
            </a:r>
            <a:r>
              <a:rPr lang="tr-TR" dirty="0" smtClean="0">
                <a:solidFill>
                  <a:srgbClr val="000000"/>
                </a:solidFill>
                <a:latin typeface="Calibri" pitchFamily="34" charset="0"/>
              </a:rPr>
              <a:t>şekilde depolayın </a:t>
            </a:r>
            <a:r>
              <a:rPr lang="tr-TR" dirty="0">
                <a:solidFill>
                  <a:srgbClr val="000000"/>
                </a:solidFill>
                <a:latin typeface="Calibri" pitchFamily="34" charset="0"/>
              </a:rPr>
              <a:t>ve lisanslı</a:t>
            </a:r>
          </a:p>
          <a:p>
            <a:pPr marL="0" indent="0">
              <a:buNone/>
            </a:pPr>
            <a:r>
              <a:rPr lang="tr-TR" dirty="0">
                <a:solidFill>
                  <a:srgbClr val="000000"/>
                </a:solidFill>
                <a:latin typeface="Calibri" pitchFamily="34" charset="0"/>
              </a:rPr>
              <a:t>tesislerde </a:t>
            </a:r>
            <a:r>
              <a:rPr lang="tr-TR" dirty="0" err="1" smtClean="0">
                <a:solidFill>
                  <a:srgbClr val="000000"/>
                </a:solidFill>
                <a:latin typeface="Calibri" pitchFamily="34" charset="0"/>
              </a:rPr>
              <a:t>bertarafını</a:t>
            </a:r>
            <a:r>
              <a:rPr lang="tr-TR" dirty="0" smtClean="0">
                <a:solidFill>
                  <a:srgbClr val="000000"/>
                </a:solidFill>
                <a:latin typeface="Calibri" pitchFamily="34" charset="0"/>
              </a:rPr>
              <a:t> sağlayın.</a:t>
            </a:r>
          </a:p>
          <a:p>
            <a:pPr marL="0" indent="0">
              <a:buNone/>
            </a:pPr>
            <a:endParaRPr lang="tr-TR" dirty="0">
              <a:solidFill>
                <a:srgbClr val="000000"/>
              </a:solidFill>
              <a:latin typeface="Calibri" pitchFamily="34" charset="0"/>
            </a:endParaRPr>
          </a:p>
          <a:p>
            <a:pPr marL="0" indent="0">
              <a:buNone/>
            </a:pPr>
            <a:r>
              <a:rPr lang="tr-TR" b="1" dirty="0">
                <a:solidFill>
                  <a:srgbClr val="000000"/>
                </a:solidFill>
                <a:latin typeface="Calibri" pitchFamily="34" charset="0"/>
              </a:rPr>
              <a:t>Atık yağların ekonomiye</a:t>
            </a:r>
          </a:p>
          <a:p>
            <a:pPr marL="0" indent="0">
              <a:buNone/>
            </a:pPr>
            <a:r>
              <a:rPr lang="tr-TR" b="1" dirty="0">
                <a:solidFill>
                  <a:srgbClr val="000000"/>
                </a:solidFill>
                <a:latin typeface="Calibri" pitchFamily="34" charset="0"/>
              </a:rPr>
              <a:t>kazandırılabilen ve </a:t>
            </a:r>
            <a:r>
              <a:rPr lang="tr-TR" b="1" dirty="0" smtClean="0">
                <a:solidFill>
                  <a:srgbClr val="000000"/>
                </a:solidFill>
                <a:latin typeface="Calibri" pitchFamily="34" charset="0"/>
              </a:rPr>
              <a:t>geri dönüşümü </a:t>
            </a:r>
            <a:r>
              <a:rPr lang="tr-TR" b="1" dirty="0">
                <a:solidFill>
                  <a:srgbClr val="000000"/>
                </a:solidFill>
                <a:latin typeface="Calibri" pitchFamily="34" charset="0"/>
              </a:rPr>
              <a:t>mümkün </a:t>
            </a:r>
            <a:r>
              <a:rPr lang="tr-TR" b="1" dirty="0" smtClean="0">
                <a:solidFill>
                  <a:srgbClr val="000000"/>
                </a:solidFill>
                <a:latin typeface="Calibri" pitchFamily="34" charset="0"/>
              </a:rPr>
              <a:t>bir atık </a:t>
            </a:r>
            <a:r>
              <a:rPr lang="tr-TR" b="1" dirty="0">
                <a:solidFill>
                  <a:srgbClr val="000000"/>
                </a:solidFill>
                <a:latin typeface="Calibri" pitchFamily="34" charset="0"/>
              </a:rPr>
              <a:t>olduğunu </a:t>
            </a:r>
            <a:r>
              <a:rPr lang="tr-TR" b="1" dirty="0" smtClean="0">
                <a:solidFill>
                  <a:srgbClr val="000000"/>
                </a:solidFill>
                <a:latin typeface="Calibri" pitchFamily="34" charset="0"/>
              </a:rPr>
              <a:t>unutmayın.</a:t>
            </a:r>
          </a:p>
        </p:txBody>
      </p:sp>
      <p:sp>
        <p:nvSpPr>
          <p:cNvPr id="3" name="Başlık 1"/>
          <p:cNvSpPr>
            <a:spLocks noGrp="1"/>
          </p:cNvSpPr>
          <p:nvPr>
            <p:ph type="title"/>
          </p:nvPr>
        </p:nvSpPr>
        <p:spPr>
          <a:xfrm>
            <a:off x="611560" y="674291"/>
            <a:ext cx="8064896" cy="864096"/>
          </a:xfrm>
        </p:spPr>
        <p:txBody>
          <a:bodyPr>
            <a:noAutofit/>
          </a:bodyPr>
          <a:lstStyle/>
          <a:p>
            <a:r>
              <a:rPr lang="tr-TR" b="1" dirty="0" smtClean="0">
                <a:solidFill>
                  <a:srgbClr val="002060"/>
                </a:solidFill>
                <a:latin typeface="Calibri" pitchFamily="34" charset="0"/>
              </a:rPr>
              <a:t>ATIK YAĞ</a:t>
            </a:r>
            <a:endParaRPr lang="tr-TR" b="1" dirty="0">
              <a:solidFill>
                <a:srgbClr val="002060"/>
              </a:solidFill>
              <a:latin typeface="Calibri" pitchFamily="34" charset="0"/>
            </a:endParaRPr>
          </a:p>
        </p:txBody>
      </p:sp>
      <p:pic>
        <p:nvPicPr>
          <p:cNvPr id="1331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9702"/>
          <a:stretch/>
        </p:blipFill>
        <p:spPr bwMode="auto">
          <a:xfrm>
            <a:off x="5724128" y="2852936"/>
            <a:ext cx="3165119" cy="30243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3937858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a:spLocks noGrp="1"/>
          </p:cNvSpPr>
          <p:nvPr>
            <p:ph idx="1"/>
          </p:nvPr>
        </p:nvSpPr>
        <p:spPr>
          <a:xfrm>
            <a:off x="395536" y="1628800"/>
            <a:ext cx="5256584" cy="2808312"/>
          </a:xfrm>
        </p:spPr>
        <p:txBody>
          <a:bodyPr>
            <a:normAutofit lnSpcReduction="10000"/>
          </a:bodyPr>
          <a:lstStyle/>
          <a:p>
            <a:endParaRPr lang="tr-TR" dirty="0" smtClean="0">
              <a:latin typeface="DINPro-Light"/>
            </a:endParaRPr>
          </a:p>
          <a:p>
            <a:r>
              <a:rPr lang="tr-TR" dirty="0" smtClean="0">
                <a:solidFill>
                  <a:srgbClr val="002060"/>
                </a:solidFill>
                <a:latin typeface="Calibri" pitchFamily="34" charset="0"/>
              </a:rPr>
              <a:t>Kullanılmış </a:t>
            </a:r>
            <a:r>
              <a:rPr lang="tr-TR" dirty="0">
                <a:solidFill>
                  <a:srgbClr val="002060"/>
                </a:solidFill>
                <a:latin typeface="Calibri" pitchFamily="34" charset="0"/>
              </a:rPr>
              <a:t>kızartmalık </a:t>
            </a:r>
            <a:r>
              <a:rPr lang="tr-TR" dirty="0" smtClean="0">
                <a:solidFill>
                  <a:srgbClr val="002060"/>
                </a:solidFill>
                <a:latin typeface="Calibri" pitchFamily="34" charset="0"/>
              </a:rPr>
              <a:t>yağlar </a:t>
            </a:r>
            <a:r>
              <a:rPr lang="tr-TR" dirty="0" err="1" smtClean="0">
                <a:solidFill>
                  <a:srgbClr val="002060"/>
                </a:solidFill>
                <a:latin typeface="Calibri" pitchFamily="34" charset="0"/>
              </a:rPr>
              <a:t>ekotoksik</a:t>
            </a:r>
            <a:r>
              <a:rPr lang="tr-TR" dirty="0" smtClean="0">
                <a:solidFill>
                  <a:srgbClr val="002060"/>
                </a:solidFill>
                <a:latin typeface="Calibri" pitchFamily="34" charset="0"/>
              </a:rPr>
              <a:t> </a:t>
            </a:r>
            <a:r>
              <a:rPr lang="de-DE" dirty="0" err="1" smtClean="0">
                <a:solidFill>
                  <a:srgbClr val="002060"/>
                </a:solidFill>
                <a:latin typeface="Calibri" pitchFamily="34" charset="0"/>
              </a:rPr>
              <a:t>özellik</a:t>
            </a:r>
            <a:r>
              <a:rPr lang="de-DE" dirty="0" smtClean="0">
                <a:solidFill>
                  <a:srgbClr val="002060"/>
                </a:solidFill>
                <a:latin typeface="Calibri" pitchFamily="34" charset="0"/>
              </a:rPr>
              <a:t> </a:t>
            </a:r>
            <a:r>
              <a:rPr lang="de-DE" dirty="0" err="1" smtClean="0">
                <a:solidFill>
                  <a:srgbClr val="002060"/>
                </a:solidFill>
                <a:latin typeface="Calibri" pitchFamily="34" charset="0"/>
              </a:rPr>
              <a:t>göster</a:t>
            </a:r>
            <a:r>
              <a:rPr lang="tr-TR" dirty="0" err="1" smtClean="0">
                <a:solidFill>
                  <a:srgbClr val="002060"/>
                </a:solidFill>
                <a:latin typeface="Calibri" pitchFamily="34" charset="0"/>
              </a:rPr>
              <a:t>mekte</a:t>
            </a:r>
            <a:r>
              <a:rPr lang="tr-TR" dirty="0" smtClean="0">
                <a:solidFill>
                  <a:srgbClr val="002060"/>
                </a:solidFill>
                <a:latin typeface="Calibri" pitchFamily="34" charset="0"/>
              </a:rPr>
              <a:t> olup</a:t>
            </a:r>
            <a:r>
              <a:rPr lang="de-DE" dirty="0" smtClean="0">
                <a:solidFill>
                  <a:srgbClr val="002060"/>
                </a:solidFill>
                <a:latin typeface="Calibri" pitchFamily="34" charset="0"/>
              </a:rPr>
              <a:t>, </a:t>
            </a:r>
            <a:r>
              <a:rPr lang="de-DE" dirty="0" err="1">
                <a:solidFill>
                  <a:srgbClr val="002060"/>
                </a:solidFill>
                <a:latin typeface="Calibri" pitchFamily="34" charset="0"/>
              </a:rPr>
              <a:t>denizlere</a:t>
            </a:r>
            <a:r>
              <a:rPr lang="de-DE" dirty="0">
                <a:solidFill>
                  <a:srgbClr val="002060"/>
                </a:solidFill>
                <a:latin typeface="Calibri" pitchFamily="34" charset="0"/>
              </a:rPr>
              <a:t>, </a:t>
            </a:r>
            <a:r>
              <a:rPr lang="de-DE" dirty="0" err="1">
                <a:solidFill>
                  <a:srgbClr val="002060"/>
                </a:solidFill>
                <a:latin typeface="Calibri" pitchFamily="34" charset="0"/>
              </a:rPr>
              <a:t>göllere</a:t>
            </a:r>
            <a:r>
              <a:rPr lang="de-DE" dirty="0">
                <a:solidFill>
                  <a:srgbClr val="002060"/>
                </a:solidFill>
                <a:latin typeface="Calibri" pitchFamily="34" charset="0"/>
              </a:rPr>
              <a:t> </a:t>
            </a:r>
            <a:r>
              <a:rPr lang="de-DE" dirty="0" err="1" smtClean="0">
                <a:solidFill>
                  <a:srgbClr val="002060"/>
                </a:solidFill>
                <a:latin typeface="Calibri" pitchFamily="34" charset="0"/>
              </a:rPr>
              <a:t>ve</a:t>
            </a:r>
            <a:r>
              <a:rPr lang="tr-TR" dirty="0" smtClean="0">
                <a:solidFill>
                  <a:srgbClr val="002060"/>
                </a:solidFill>
                <a:latin typeface="Calibri" pitchFamily="34" charset="0"/>
              </a:rPr>
              <a:t> akarsulara </a:t>
            </a:r>
            <a:r>
              <a:rPr lang="tr-TR" dirty="0">
                <a:solidFill>
                  <a:srgbClr val="002060"/>
                </a:solidFill>
                <a:latin typeface="Calibri" pitchFamily="34" charset="0"/>
              </a:rPr>
              <a:t>döküldüğünde su yüzeyini </a:t>
            </a:r>
            <a:r>
              <a:rPr lang="tr-TR" dirty="0" smtClean="0">
                <a:solidFill>
                  <a:srgbClr val="002060"/>
                </a:solidFill>
                <a:latin typeface="Calibri" pitchFamily="34" charset="0"/>
              </a:rPr>
              <a:t>kaplayarak havadan </a:t>
            </a:r>
            <a:r>
              <a:rPr lang="tr-TR" dirty="0">
                <a:solidFill>
                  <a:srgbClr val="002060"/>
                </a:solidFill>
                <a:latin typeface="Calibri" pitchFamily="34" charset="0"/>
              </a:rPr>
              <a:t>suya oksijen transferini </a:t>
            </a:r>
            <a:r>
              <a:rPr lang="tr-TR" dirty="0" smtClean="0">
                <a:solidFill>
                  <a:srgbClr val="002060"/>
                </a:solidFill>
                <a:latin typeface="Calibri" pitchFamily="34" charset="0"/>
              </a:rPr>
              <a:t>önlemektedir. Böylece balıklar </a:t>
            </a:r>
            <a:r>
              <a:rPr lang="tr-TR" dirty="0">
                <a:solidFill>
                  <a:srgbClr val="002060"/>
                </a:solidFill>
                <a:latin typeface="Calibri" pitchFamily="34" charset="0"/>
              </a:rPr>
              <a:t>ve diğer canlıların ölümüne </a:t>
            </a:r>
            <a:r>
              <a:rPr lang="tr-TR" dirty="0" smtClean="0">
                <a:solidFill>
                  <a:srgbClr val="002060"/>
                </a:solidFill>
                <a:latin typeface="Calibri" pitchFamily="34" charset="0"/>
              </a:rPr>
              <a:t>neden olmaktadır.</a:t>
            </a:r>
          </a:p>
          <a:p>
            <a:endParaRPr lang="tr-TR" dirty="0">
              <a:solidFill>
                <a:srgbClr val="002060"/>
              </a:solidFill>
              <a:latin typeface="Calibri" pitchFamily="34" charset="0"/>
            </a:endParaRPr>
          </a:p>
        </p:txBody>
      </p:sp>
      <p:sp>
        <p:nvSpPr>
          <p:cNvPr id="3" name="Başlık 1"/>
          <p:cNvSpPr>
            <a:spLocks noGrp="1"/>
          </p:cNvSpPr>
          <p:nvPr>
            <p:ph type="title"/>
          </p:nvPr>
        </p:nvSpPr>
        <p:spPr>
          <a:xfrm>
            <a:off x="611560" y="674290"/>
            <a:ext cx="8064896" cy="882501"/>
          </a:xfrm>
        </p:spPr>
        <p:txBody>
          <a:bodyPr>
            <a:noAutofit/>
          </a:bodyPr>
          <a:lstStyle/>
          <a:p>
            <a:r>
              <a:rPr lang="tr-TR" b="1" dirty="0" smtClean="0">
                <a:solidFill>
                  <a:srgbClr val="002060"/>
                </a:solidFill>
                <a:latin typeface="Calibri" pitchFamily="34" charset="0"/>
              </a:rPr>
              <a:t>BİTKİSEL ATIK YAĞLAR</a:t>
            </a:r>
            <a:endParaRPr lang="tr-TR" b="1" dirty="0">
              <a:solidFill>
                <a:srgbClr val="002060"/>
              </a:solidFill>
              <a:latin typeface="Calibri" pitchFamily="34" charset="0"/>
            </a:endParaRPr>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200" y="1988840"/>
            <a:ext cx="2304256" cy="2707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9632" y="4437112"/>
            <a:ext cx="3554413" cy="209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İçerik Yer Tutucusu 2"/>
          <p:cNvSpPr txBox="1">
            <a:spLocks/>
          </p:cNvSpPr>
          <p:nvPr/>
        </p:nvSpPr>
        <p:spPr>
          <a:xfrm>
            <a:off x="5002603" y="4971057"/>
            <a:ext cx="2520280" cy="1556792"/>
          </a:xfrm>
          <a:prstGeom prst="rect">
            <a:avLst/>
          </a:prstGeom>
        </p:spPr>
        <p:txBody>
          <a:bodyPr vert="horz" lIns="91440" tIns="45720" rIns="91440" bIns="45720" rtlCol="0">
            <a:normAutofit fontScale="92500"/>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buFont typeface="Symbol" pitchFamily="18" charset="2"/>
              <a:buNone/>
            </a:pPr>
            <a:r>
              <a:rPr lang="tr-TR" sz="2000" b="1" dirty="0" smtClean="0">
                <a:solidFill>
                  <a:srgbClr val="BA880A"/>
                </a:solidFill>
                <a:latin typeface="Calibri" pitchFamily="34" charset="0"/>
              </a:rPr>
              <a:t>Lavaboya dökülen kullanılmış kızartmalık yağlar evsel atık su kirliliğinin %25 ‘ini oluşturmaktadır.</a:t>
            </a:r>
          </a:p>
        </p:txBody>
      </p:sp>
    </p:spTree>
    <p:extLst>
      <p:ext uri="{BB962C8B-B14F-4D97-AF65-F5344CB8AC3E}">
        <p14:creationId xmlns:p14="http://schemas.microsoft.com/office/powerpoint/2010/main" val="174406619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a:spLocks noGrp="1"/>
          </p:cNvSpPr>
          <p:nvPr>
            <p:ph idx="1"/>
          </p:nvPr>
        </p:nvSpPr>
        <p:spPr>
          <a:xfrm>
            <a:off x="183516" y="1844824"/>
            <a:ext cx="5256584" cy="4824536"/>
          </a:xfrm>
        </p:spPr>
        <p:txBody>
          <a:bodyPr>
            <a:noAutofit/>
          </a:bodyPr>
          <a:lstStyle/>
          <a:p>
            <a:endParaRPr lang="tr-TR" dirty="0" smtClean="0">
              <a:latin typeface="DINPro-Light"/>
            </a:endParaRPr>
          </a:p>
          <a:p>
            <a:r>
              <a:rPr lang="tr-TR" dirty="0">
                <a:solidFill>
                  <a:srgbClr val="002060"/>
                </a:solidFill>
                <a:latin typeface="Calibri" pitchFamily="34" charset="0"/>
              </a:rPr>
              <a:t>Kullanılmış kızartmalık </a:t>
            </a:r>
            <a:r>
              <a:rPr lang="tr-TR" dirty="0" smtClean="0">
                <a:solidFill>
                  <a:srgbClr val="002060"/>
                </a:solidFill>
                <a:latin typeface="Calibri" pitchFamily="34" charset="0"/>
              </a:rPr>
              <a:t>atık yağları </a:t>
            </a:r>
            <a:r>
              <a:rPr lang="tr-TR" dirty="0">
                <a:solidFill>
                  <a:srgbClr val="002060"/>
                </a:solidFill>
                <a:latin typeface="Calibri" pitchFamily="34" charset="0"/>
              </a:rPr>
              <a:t>lavaboya, çöpe, </a:t>
            </a:r>
            <a:r>
              <a:rPr lang="tr-TR" dirty="0" smtClean="0">
                <a:solidFill>
                  <a:srgbClr val="002060"/>
                </a:solidFill>
                <a:latin typeface="Calibri" pitchFamily="34" charset="0"/>
              </a:rPr>
              <a:t>suya ve </a:t>
            </a:r>
            <a:r>
              <a:rPr lang="tr-TR" dirty="0">
                <a:solidFill>
                  <a:srgbClr val="002060"/>
                </a:solidFill>
                <a:latin typeface="Calibri" pitchFamily="34" charset="0"/>
              </a:rPr>
              <a:t>toprağa dökmeyin, </a:t>
            </a:r>
            <a:r>
              <a:rPr lang="tr-TR" dirty="0" smtClean="0">
                <a:solidFill>
                  <a:srgbClr val="002060"/>
                </a:solidFill>
                <a:latin typeface="Calibri" pitchFamily="34" charset="0"/>
              </a:rPr>
              <a:t>ayrı biriktirin</a:t>
            </a:r>
            <a:r>
              <a:rPr lang="tr-TR" dirty="0">
                <a:solidFill>
                  <a:srgbClr val="002060"/>
                </a:solidFill>
                <a:latin typeface="Calibri" pitchFamily="34" charset="0"/>
              </a:rPr>
              <a:t>.</a:t>
            </a:r>
          </a:p>
          <a:p>
            <a:r>
              <a:rPr lang="tr-TR" dirty="0" smtClean="0">
                <a:solidFill>
                  <a:schemeClr val="accent5">
                    <a:lumMod val="75000"/>
                  </a:schemeClr>
                </a:solidFill>
                <a:latin typeface="Calibri" pitchFamily="34" charset="0"/>
              </a:rPr>
              <a:t>Kullanılmış kızartmalık yağların </a:t>
            </a:r>
            <a:r>
              <a:rPr lang="tr-TR" dirty="0">
                <a:solidFill>
                  <a:schemeClr val="accent5">
                    <a:lumMod val="75000"/>
                  </a:schemeClr>
                </a:solidFill>
                <a:latin typeface="Calibri" pitchFamily="34" charset="0"/>
              </a:rPr>
              <a:t>biriktirilmesi </a:t>
            </a:r>
            <a:r>
              <a:rPr lang="tr-TR" dirty="0" smtClean="0">
                <a:solidFill>
                  <a:schemeClr val="accent5">
                    <a:lumMod val="75000"/>
                  </a:schemeClr>
                </a:solidFill>
                <a:latin typeface="Calibri" pitchFamily="34" charset="0"/>
              </a:rPr>
              <a:t>için mümkünse </a:t>
            </a:r>
            <a:r>
              <a:rPr lang="tr-TR" dirty="0">
                <a:solidFill>
                  <a:schemeClr val="accent5">
                    <a:lumMod val="75000"/>
                  </a:schemeClr>
                </a:solidFill>
                <a:latin typeface="Calibri" pitchFamily="34" charset="0"/>
              </a:rPr>
              <a:t>toplama </a:t>
            </a:r>
            <a:r>
              <a:rPr lang="tr-TR" dirty="0" smtClean="0">
                <a:solidFill>
                  <a:schemeClr val="accent5">
                    <a:lumMod val="75000"/>
                  </a:schemeClr>
                </a:solidFill>
                <a:latin typeface="Calibri" pitchFamily="34" charset="0"/>
              </a:rPr>
              <a:t>bidonları bu </a:t>
            </a:r>
            <a:r>
              <a:rPr lang="tr-TR" dirty="0">
                <a:solidFill>
                  <a:schemeClr val="accent5">
                    <a:lumMod val="75000"/>
                  </a:schemeClr>
                </a:solidFill>
                <a:latin typeface="Calibri" pitchFamily="34" charset="0"/>
              </a:rPr>
              <a:t>mümkün değilse </a:t>
            </a:r>
            <a:r>
              <a:rPr lang="tr-TR" dirty="0" smtClean="0">
                <a:solidFill>
                  <a:schemeClr val="accent5">
                    <a:lumMod val="75000"/>
                  </a:schemeClr>
                </a:solidFill>
                <a:latin typeface="Calibri" pitchFamily="34" charset="0"/>
              </a:rPr>
              <a:t>kendi ambalajında </a:t>
            </a:r>
            <a:r>
              <a:rPr lang="tr-TR" dirty="0">
                <a:solidFill>
                  <a:schemeClr val="accent5">
                    <a:lumMod val="75000"/>
                  </a:schemeClr>
                </a:solidFill>
                <a:latin typeface="Calibri" pitchFamily="34" charset="0"/>
              </a:rPr>
              <a:t>biriktirin.</a:t>
            </a:r>
          </a:p>
          <a:p>
            <a:r>
              <a:rPr lang="tr-TR" dirty="0" smtClean="0">
                <a:solidFill>
                  <a:srgbClr val="002060"/>
                </a:solidFill>
                <a:latin typeface="Calibri" pitchFamily="34" charset="0"/>
              </a:rPr>
              <a:t>Size </a:t>
            </a:r>
            <a:r>
              <a:rPr lang="tr-TR" dirty="0">
                <a:solidFill>
                  <a:srgbClr val="002060"/>
                </a:solidFill>
                <a:latin typeface="Calibri" pitchFamily="34" charset="0"/>
              </a:rPr>
              <a:t>hizmet veren </a:t>
            </a:r>
            <a:r>
              <a:rPr lang="tr-TR" dirty="0" smtClean="0">
                <a:solidFill>
                  <a:srgbClr val="002060"/>
                </a:solidFill>
                <a:latin typeface="Calibri" pitchFamily="34" charset="0"/>
              </a:rPr>
              <a:t>belediye ile </a:t>
            </a:r>
            <a:r>
              <a:rPr lang="tr-TR" dirty="0">
                <a:solidFill>
                  <a:srgbClr val="002060"/>
                </a:solidFill>
                <a:latin typeface="Calibri" pitchFamily="34" charset="0"/>
              </a:rPr>
              <a:t>kullanılmış </a:t>
            </a:r>
            <a:r>
              <a:rPr lang="tr-TR" dirty="0" smtClean="0">
                <a:solidFill>
                  <a:srgbClr val="002060"/>
                </a:solidFill>
                <a:latin typeface="Calibri" pitchFamily="34" charset="0"/>
              </a:rPr>
              <a:t>kızartmalık yağlarınızın toplanması konusunda </a:t>
            </a:r>
            <a:r>
              <a:rPr lang="tr-TR" dirty="0">
                <a:solidFill>
                  <a:srgbClr val="002060"/>
                </a:solidFill>
                <a:latin typeface="Calibri" pitchFamily="34" charset="0"/>
              </a:rPr>
              <a:t>iletişime geçin</a:t>
            </a:r>
            <a:r>
              <a:rPr lang="tr-TR" dirty="0" smtClean="0">
                <a:solidFill>
                  <a:srgbClr val="002060"/>
                </a:solidFill>
                <a:latin typeface="Calibri" pitchFamily="34" charset="0"/>
              </a:rPr>
              <a:t>.</a:t>
            </a:r>
          </a:p>
        </p:txBody>
      </p:sp>
      <p:sp>
        <p:nvSpPr>
          <p:cNvPr id="3" name="Başlık 1"/>
          <p:cNvSpPr>
            <a:spLocks noGrp="1"/>
          </p:cNvSpPr>
          <p:nvPr>
            <p:ph type="title"/>
          </p:nvPr>
        </p:nvSpPr>
        <p:spPr>
          <a:xfrm>
            <a:off x="323528" y="674290"/>
            <a:ext cx="8352928" cy="882501"/>
          </a:xfrm>
        </p:spPr>
        <p:txBody>
          <a:bodyPr>
            <a:normAutofit/>
          </a:bodyPr>
          <a:lstStyle/>
          <a:p>
            <a:r>
              <a:rPr lang="tr-TR" b="1" dirty="0" smtClean="0">
                <a:solidFill>
                  <a:srgbClr val="002060"/>
                </a:solidFill>
                <a:latin typeface="Calibri" pitchFamily="34" charset="0"/>
              </a:rPr>
              <a:t>BİTKİSEL ATIK YAĞLAR</a:t>
            </a:r>
            <a:endParaRPr lang="tr-TR" b="1" dirty="0">
              <a:solidFill>
                <a:srgbClr val="002060"/>
              </a:solidFill>
              <a:latin typeface="Calibri" pitchFamily="34" charset="0"/>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7" y="1894698"/>
            <a:ext cx="2304256" cy="172596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11653" y="2492895"/>
            <a:ext cx="1997249" cy="292214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48064" y="4581128"/>
            <a:ext cx="1763589" cy="222289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Düz Bağlayıcı 4"/>
          <p:cNvCxnSpPr/>
          <p:nvPr/>
        </p:nvCxnSpPr>
        <p:spPr>
          <a:xfrm flipV="1">
            <a:off x="4516688" y="2109610"/>
            <a:ext cx="2736304" cy="129614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929240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çerik Yer Tutucusu 2"/>
          <p:cNvSpPr>
            <a:spLocks noGrp="1"/>
          </p:cNvSpPr>
          <p:nvPr>
            <p:ph idx="1"/>
          </p:nvPr>
        </p:nvSpPr>
        <p:spPr>
          <a:xfrm>
            <a:off x="323528" y="1844824"/>
            <a:ext cx="8352928" cy="1728192"/>
          </a:xfrm>
        </p:spPr>
        <p:txBody>
          <a:bodyPr>
            <a:noAutofit/>
          </a:bodyPr>
          <a:lstStyle/>
          <a:p>
            <a:endParaRPr lang="tr-TR" dirty="0" smtClean="0">
              <a:latin typeface="DINPro-Light"/>
            </a:endParaRPr>
          </a:p>
          <a:p>
            <a:pPr algn="just"/>
            <a:r>
              <a:rPr lang="tr-TR" dirty="0">
                <a:solidFill>
                  <a:srgbClr val="002060"/>
                </a:solidFill>
                <a:latin typeface="Calibri" pitchFamily="34" charset="0"/>
              </a:rPr>
              <a:t>Kullanılmış kızartmalık </a:t>
            </a:r>
            <a:r>
              <a:rPr lang="tr-TR" dirty="0" smtClean="0">
                <a:solidFill>
                  <a:srgbClr val="002060"/>
                </a:solidFill>
                <a:latin typeface="Calibri" pitchFamily="34" charset="0"/>
              </a:rPr>
              <a:t>atık yağlar </a:t>
            </a:r>
            <a:r>
              <a:rPr lang="tr-TR" dirty="0" err="1" smtClean="0">
                <a:solidFill>
                  <a:srgbClr val="002060"/>
                </a:solidFill>
                <a:latin typeface="Calibri" pitchFamily="34" charset="0"/>
              </a:rPr>
              <a:t>biyodizel</a:t>
            </a:r>
            <a:r>
              <a:rPr lang="tr-TR" dirty="0" smtClean="0">
                <a:solidFill>
                  <a:srgbClr val="002060"/>
                </a:solidFill>
                <a:latin typeface="Calibri" pitchFamily="34" charset="0"/>
              </a:rPr>
              <a:t> üretiminde ya da elektrik üretimi amacıyla geri kazanılabilmektedir.</a:t>
            </a:r>
          </a:p>
        </p:txBody>
      </p:sp>
      <p:sp>
        <p:nvSpPr>
          <p:cNvPr id="3" name="Başlık 1"/>
          <p:cNvSpPr>
            <a:spLocks noGrp="1"/>
          </p:cNvSpPr>
          <p:nvPr>
            <p:ph type="title"/>
          </p:nvPr>
        </p:nvSpPr>
        <p:spPr>
          <a:xfrm>
            <a:off x="827584" y="674290"/>
            <a:ext cx="7992888" cy="1026517"/>
          </a:xfrm>
        </p:spPr>
        <p:txBody>
          <a:bodyPr>
            <a:normAutofit/>
          </a:bodyPr>
          <a:lstStyle/>
          <a:p>
            <a:r>
              <a:rPr lang="tr-TR" b="1" dirty="0" smtClean="0">
                <a:solidFill>
                  <a:srgbClr val="002060"/>
                </a:solidFill>
                <a:latin typeface="Calibri" pitchFamily="34" charset="0"/>
              </a:rPr>
              <a:t>BİTKİSEL ATIK YAĞLAR</a:t>
            </a:r>
            <a:endParaRPr lang="tr-TR" b="1" dirty="0">
              <a:solidFill>
                <a:srgbClr val="002060"/>
              </a:solidFill>
              <a:latin typeface="Calibri" pitchFamily="34" charset="0"/>
            </a:endParaRPr>
          </a:p>
        </p:txBody>
      </p:sp>
      <p:pic>
        <p:nvPicPr>
          <p:cNvPr id="16386" name="Picture 2" descr="Bitkisel Atık Yağlara Teşvik"/>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208" t="-2946" b="2946"/>
          <a:stretch/>
        </p:blipFill>
        <p:spPr bwMode="auto">
          <a:xfrm>
            <a:off x="1835696" y="3682133"/>
            <a:ext cx="5177805" cy="2802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30145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1"/>
          <p:cNvSpPr>
            <a:spLocks noGrp="1"/>
          </p:cNvSpPr>
          <p:nvPr>
            <p:ph type="title"/>
          </p:nvPr>
        </p:nvSpPr>
        <p:spPr>
          <a:xfrm>
            <a:off x="1115616" y="674291"/>
            <a:ext cx="4608512" cy="843715"/>
          </a:xfrm>
        </p:spPr>
        <p:txBody>
          <a:bodyPr>
            <a:normAutofit/>
          </a:bodyPr>
          <a:lstStyle/>
          <a:p>
            <a:r>
              <a:rPr lang="tr-TR" b="1" dirty="0" smtClean="0">
                <a:solidFill>
                  <a:srgbClr val="002060"/>
                </a:solidFill>
                <a:latin typeface="Calibri" pitchFamily="34" charset="0"/>
              </a:rPr>
              <a:t>Atık Piller</a:t>
            </a:r>
            <a:endParaRPr lang="tr-TR" b="1" dirty="0">
              <a:solidFill>
                <a:srgbClr val="002060"/>
              </a:solidFill>
              <a:latin typeface="Calibri" pitchFamily="34" charset="0"/>
            </a:endParaRPr>
          </a:p>
        </p:txBody>
      </p:sp>
      <p:pic>
        <p:nvPicPr>
          <p:cNvPr id="2150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4168"/>
          <a:stretch/>
        </p:blipFill>
        <p:spPr bwMode="auto">
          <a:xfrm>
            <a:off x="6012160" y="404664"/>
            <a:ext cx="2323529" cy="22266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Dikdörtgen 1"/>
          <p:cNvSpPr/>
          <p:nvPr/>
        </p:nvSpPr>
        <p:spPr>
          <a:xfrm>
            <a:off x="611560" y="1734031"/>
            <a:ext cx="4752528" cy="1169551"/>
          </a:xfrm>
          <a:prstGeom prst="rect">
            <a:avLst/>
          </a:prstGeom>
        </p:spPr>
        <p:txBody>
          <a:bodyPr wrap="square">
            <a:spAutoFit/>
          </a:bodyPr>
          <a:lstStyle/>
          <a:p>
            <a:r>
              <a:rPr lang="tr-TR" sz="2800" b="1" dirty="0" smtClean="0">
                <a:solidFill>
                  <a:srgbClr val="0070C0"/>
                </a:solidFill>
                <a:latin typeface="Calibri" pitchFamily="34" charset="0"/>
              </a:rPr>
              <a:t>DÜNYAMIZIN PİLİ BİTMESİN</a:t>
            </a:r>
          </a:p>
          <a:p>
            <a:endParaRPr lang="tr-TR" sz="1400" b="1" dirty="0">
              <a:solidFill>
                <a:srgbClr val="0070C0"/>
              </a:solidFill>
              <a:latin typeface="Calibri" pitchFamily="34" charset="0"/>
            </a:endParaRPr>
          </a:p>
          <a:p>
            <a:r>
              <a:rPr lang="tr-TR" sz="2800" b="1" dirty="0" smtClean="0">
                <a:latin typeface="Calibri" pitchFamily="34" charset="0"/>
              </a:rPr>
              <a:t>ATIK PİLLERİ AYRI TOPLAYALIM</a:t>
            </a:r>
            <a:endParaRPr lang="tr-TR" sz="2800" b="1" dirty="0">
              <a:latin typeface="Calibri" pitchFamily="34" charset="0"/>
            </a:endParaRPr>
          </a:p>
        </p:txBody>
      </p:sp>
      <p:pic>
        <p:nvPicPr>
          <p:cNvPr id="2150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202" y="2999980"/>
            <a:ext cx="6120680" cy="3321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72200" y="3310610"/>
            <a:ext cx="2376264" cy="3178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793108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1"/>
          <p:cNvSpPr>
            <a:spLocks noGrp="1"/>
          </p:cNvSpPr>
          <p:nvPr>
            <p:ph type="title"/>
          </p:nvPr>
        </p:nvSpPr>
        <p:spPr>
          <a:xfrm>
            <a:off x="755576" y="674290"/>
            <a:ext cx="7704856" cy="954509"/>
          </a:xfrm>
        </p:spPr>
        <p:txBody>
          <a:bodyPr>
            <a:normAutofit/>
          </a:bodyPr>
          <a:lstStyle/>
          <a:p>
            <a:r>
              <a:rPr lang="tr-TR" sz="4000" b="1" dirty="0" smtClean="0">
                <a:solidFill>
                  <a:srgbClr val="002060"/>
                </a:solidFill>
                <a:latin typeface="Calibri" pitchFamily="34" charset="0"/>
              </a:rPr>
              <a:t>Atık Aküler</a:t>
            </a:r>
            <a:endParaRPr lang="tr-TR" sz="4000" b="1" dirty="0">
              <a:solidFill>
                <a:srgbClr val="002060"/>
              </a:solidFill>
              <a:latin typeface="Calibri" pitchFamily="34" charset="0"/>
            </a:endParaRPr>
          </a:p>
        </p:txBody>
      </p:sp>
      <p:sp>
        <p:nvSpPr>
          <p:cNvPr id="4" name="Dikdörtgen 3"/>
          <p:cNvSpPr/>
          <p:nvPr/>
        </p:nvSpPr>
        <p:spPr>
          <a:xfrm>
            <a:off x="611560" y="1843951"/>
            <a:ext cx="5616624" cy="1200329"/>
          </a:xfrm>
          <a:prstGeom prst="rect">
            <a:avLst/>
          </a:prstGeom>
        </p:spPr>
        <p:txBody>
          <a:bodyPr wrap="square">
            <a:spAutoFit/>
          </a:bodyPr>
          <a:lstStyle/>
          <a:p>
            <a:r>
              <a:rPr lang="tr-TR" sz="2400" dirty="0" smtClean="0">
                <a:solidFill>
                  <a:srgbClr val="000000"/>
                </a:solidFill>
                <a:latin typeface="Calibri" pitchFamily="34" charset="0"/>
              </a:rPr>
              <a:t>Atık Akülerin Geri Kazanımı İle Ekonomik Kazanç, Enerji Tasarrufu ve Çevre Temizliği Sağlanmaktadır.</a:t>
            </a:r>
            <a:endParaRPr lang="tr-TR" sz="2400" dirty="0">
              <a:latin typeface="Calibri" pitchFamily="34" charset="0"/>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3284984"/>
            <a:ext cx="3096344" cy="30963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2040" y="2708920"/>
            <a:ext cx="3384376" cy="3913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65929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1"/>
          <p:cNvSpPr>
            <a:spLocks noGrp="1"/>
          </p:cNvSpPr>
          <p:nvPr>
            <p:ph type="title"/>
          </p:nvPr>
        </p:nvSpPr>
        <p:spPr>
          <a:xfrm>
            <a:off x="971600" y="674290"/>
            <a:ext cx="7272808" cy="954509"/>
          </a:xfrm>
        </p:spPr>
        <p:txBody>
          <a:bodyPr>
            <a:normAutofit/>
          </a:bodyPr>
          <a:lstStyle/>
          <a:p>
            <a:r>
              <a:rPr lang="tr-TR" b="1" dirty="0" smtClean="0">
                <a:solidFill>
                  <a:srgbClr val="002060"/>
                </a:solidFill>
                <a:latin typeface="Calibri" pitchFamily="34" charset="0"/>
              </a:rPr>
              <a:t>Atık Akü</a:t>
            </a:r>
            <a:endParaRPr lang="tr-TR" b="1" dirty="0">
              <a:solidFill>
                <a:srgbClr val="002060"/>
              </a:solidFill>
              <a:latin typeface="Calibri" pitchFamily="34" charset="0"/>
            </a:endParaRPr>
          </a:p>
        </p:txBody>
      </p:sp>
      <p:sp>
        <p:nvSpPr>
          <p:cNvPr id="4" name="Dikdörtgen 3"/>
          <p:cNvSpPr/>
          <p:nvPr/>
        </p:nvSpPr>
        <p:spPr>
          <a:xfrm>
            <a:off x="827584" y="2420888"/>
            <a:ext cx="7416824" cy="3631763"/>
          </a:xfrm>
          <a:prstGeom prst="rect">
            <a:avLst/>
          </a:prstGeom>
        </p:spPr>
        <p:txBody>
          <a:bodyPr wrap="square">
            <a:spAutoFit/>
          </a:bodyPr>
          <a:lstStyle/>
          <a:p>
            <a:pPr algn="just"/>
            <a:r>
              <a:rPr lang="tr-TR" sz="2400" dirty="0">
                <a:latin typeface="Calibri" pitchFamily="34" charset="0"/>
              </a:rPr>
              <a:t>Akümülatörler kullanım alanlarına göre </a:t>
            </a:r>
            <a:r>
              <a:rPr lang="tr-TR" sz="2400" dirty="0" err="1">
                <a:latin typeface="Calibri" pitchFamily="34" charset="0"/>
              </a:rPr>
              <a:t>starter</a:t>
            </a:r>
            <a:r>
              <a:rPr lang="tr-TR" sz="2400" dirty="0">
                <a:latin typeface="Calibri" pitchFamily="34" charset="0"/>
              </a:rPr>
              <a:t> (otomobil aküleri</a:t>
            </a:r>
            <a:r>
              <a:rPr lang="tr-TR" sz="2400" dirty="0" smtClean="0">
                <a:latin typeface="Calibri" pitchFamily="34" charset="0"/>
              </a:rPr>
              <a:t>), </a:t>
            </a:r>
            <a:r>
              <a:rPr lang="tr-TR" sz="2400" dirty="0" err="1" smtClean="0">
                <a:latin typeface="Calibri" pitchFamily="34" charset="0"/>
              </a:rPr>
              <a:t>stasyoner</a:t>
            </a:r>
            <a:r>
              <a:rPr lang="tr-TR" sz="2400" dirty="0" smtClean="0">
                <a:latin typeface="Calibri" pitchFamily="34" charset="0"/>
              </a:rPr>
              <a:t> </a:t>
            </a:r>
            <a:r>
              <a:rPr lang="tr-TR" sz="2400" dirty="0">
                <a:latin typeface="Calibri" pitchFamily="34" charset="0"/>
              </a:rPr>
              <a:t>ve </a:t>
            </a:r>
            <a:r>
              <a:rPr lang="tr-TR" sz="2400" dirty="0" err="1">
                <a:latin typeface="Calibri" pitchFamily="34" charset="0"/>
              </a:rPr>
              <a:t>traksiyoner</a:t>
            </a:r>
            <a:r>
              <a:rPr lang="tr-TR" sz="2400" dirty="0">
                <a:latin typeface="Calibri" pitchFamily="34" charset="0"/>
              </a:rPr>
              <a:t> (Telekom aküleri, Enerji santral </a:t>
            </a:r>
            <a:r>
              <a:rPr lang="tr-TR" sz="2400" dirty="0" smtClean="0">
                <a:latin typeface="Calibri" pitchFamily="34" charset="0"/>
              </a:rPr>
              <a:t>aküleri, </a:t>
            </a:r>
            <a:r>
              <a:rPr lang="tr-TR" sz="2400" dirty="0" err="1" smtClean="0">
                <a:latin typeface="Calibri" pitchFamily="34" charset="0"/>
              </a:rPr>
              <a:t>Forklift</a:t>
            </a:r>
            <a:r>
              <a:rPr lang="tr-TR" sz="2400" dirty="0" smtClean="0">
                <a:latin typeface="Calibri" pitchFamily="34" charset="0"/>
              </a:rPr>
              <a:t> </a:t>
            </a:r>
            <a:r>
              <a:rPr lang="tr-TR" sz="2400" dirty="0">
                <a:latin typeface="Calibri" pitchFamily="34" charset="0"/>
              </a:rPr>
              <a:t>aküler, kesintisiz güç kaynakları aküleri) </a:t>
            </a:r>
            <a:r>
              <a:rPr lang="tr-TR" sz="2400" dirty="0" smtClean="0">
                <a:latin typeface="Calibri" pitchFamily="34" charset="0"/>
              </a:rPr>
              <a:t>akümülatörler olarak </a:t>
            </a:r>
            <a:r>
              <a:rPr lang="tr-TR" sz="2400" dirty="0">
                <a:latin typeface="Calibri" pitchFamily="34" charset="0"/>
              </a:rPr>
              <a:t>sınıflandırılmaktadır</a:t>
            </a:r>
            <a:r>
              <a:rPr lang="tr-TR" sz="2400" dirty="0" smtClean="0">
                <a:latin typeface="Calibri" pitchFamily="34" charset="0"/>
              </a:rPr>
              <a:t>.</a:t>
            </a:r>
          </a:p>
          <a:p>
            <a:pPr algn="just"/>
            <a:endParaRPr lang="tr-TR" sz="1400" dirty="0" smtClean="0">
              <a:latin typeface="Calibri" pitchFamily="34" charset="0"/>
            </a:endParaRPr>
          </a:p>
          <a:p>
            <a:pPr algn="just"/>
            <a:r>
              <a:rPr lang="tr-TR" sz="2400" dirty="0">
                <a:latin typeface="Calibri" pitchFamily="34" charset="0"/>
              </a:rPr>
              <a:t>Atık akülerin, gelişigüzel atılması veya yasal olmayan bir </a:t>
            </a:r>
            <a:r>
              <a:rPr lang="tr-TR" sz="2400" dirty="0" smtClean="0">
                <a:latin typeface="Calibri" pitchFamily="34" charset="0"/>
              </a:rPr>
              <a:t>biçimde depolanması</a:t>
            </a:r>
            <a:r>
              <a:rPr lang="tr-TR" sz="2400" dirty="0">
                <a:latin typeface="Calibri" pitchFamily="34" charset="0"/>
              </a:rPr>
              <a:t>, zamanla deforme olan ve kırılan akülerden; çevreye </a:t>
            </a:r>
            <a:r>
              <a:rPr lang="tr-TR" sz="2400" dirty="0" smtClean="0">
                <a:latin typeface="Calibri" pitchFamily="34" charset="0"/>
              </a:rPr>
              <a:t>kurşun veya </a:t>
            </a:r>
            <a:r>
              <a:rPr lang="tr-TR" sz="2400" dirty="0">
                <a:latin typeface="Calibri" pitchFamily="34" charset="0"/>
              </a:rPr>
              <a:t>kurşunla kirlenmiş sülfürik </a:t>
            </a:r>
            <a:r>
              <a:rPr lang="tr-TR" sz="2400" dirty="0" err="1">
                <a:latin typeface="Calibri" pitchFamily="34" charset="0"/>
              </a:rPr>
              <a:t>asitin</a:t>
            </a:r>
            <a:r>
              <a:rPr lang="tr-TR" sz="2400" dirty="0">
                <a:latin typeface="Calibri" pitchFamily="34" charset="0"/>
              </a:rPr>
              <a:t> saçılmasına neden olmaktadır.</a:t>
            </a:r>
          </a:p>
          <a:p>
            <a:endParaRPr lang="tr-TR" sz="2400" dirty="0">
              <a:latin typeface="Calibri" pitchFamily="34" charset="0"/>
            </a:endParaRPr>
          </a:p>
        </p:txBody>
      </p:sp>
    </p:spTree>
    <p:extLst>
      <p:ext uri="{BB962C8B-B14F-4D97-AF65-F5344CB8AC3E}">
        <p14:creationId xmlns:p14="http://schemas.microsoft.com/office/powerpoint/2010/main" val="359659297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1"/>
          <p:cNvSpPr>
            <a:spLocks noGrp="1"/>
          </p:cNvSpPr>
          <p:nvPr>
            <p:ph type="title"/>
          </p:nvPr>
        </p:nvSpPr>
        <p:spPr>
          <a:xfrm>
            <a:off x="827584" y="674290"/>
            <a:ext cx="7416824" cy="882501"/>
          </a:xfrm>
        </p:spPr>
        <p:txBody>
          <a:bodyPr>
            <a:normAutofit/>
          </a:bodyPr>
          <a:lstStyle/>
          <a:p>
            <a:r>
              <a:rPr lang="tr-TR" b="1" dirty="0" smtClean="0">
                <a:solidFill>
                  <a:srgbClr val="002060"/>
                </a:solidFill>
                <a:latin typeface="Calibri" pitchFamily="34" charset="0"/>
              </a:rPr>
              <a:t>Atık Akü</a:t>
            </a:r>
            <a:endParaRPr lang="tr-TR" b="1" dirty="0">
              <a:solidFill>
                <a:srgbClr val="002060"/>
              </a:solidFill>
              <a:latin typeface="Calibri" pitchFamily="34" charset="0"/>
            </a:endParaRPr>
          </a:p>
        </p:txBody>
      </p:sp>
      <p:sp>
        <p:nvSpPr>
          <p:cNvPr id="4" name="Dikdörtgen 3"/>
          <p:cNvSpPr/>
          <p:nvPr/>
        </p:nvSpPr>
        <p:spPr>
          <a:xfrm>
            <a:off x="755576" y="2276872"/>
            <a:ext cx="7632848" cy="4001095"/>
          </a:xfrm>
          <a:prstGeom prst="rect">
            <a:avLst/>
          </a:prstGeom>
        </p:spPr>
        <p:txBody>
          <a:bodyPr wrap="square">
            <a:spAutoFit/>
          </a:bodyPr>
          <a:lstStyle/>
          <a:p>
            <a:pPr algn="just"/>
            <a:r>
              <a:rPr lang="tr-TR" sz="2400" dirty="0">
                <a:latin typeface="Calibri" pitchFamily="34" charset="0"/>
              </a:rPr>
              <a:t>Bu olay toprak kirliliğinin yanı sıra göller, akarsular, nehirler ve </a:t>
            </a:r>
            <a:r>
              <a:rPr lang="tr-TR" sz="2400" dirty="0" smtClean="0">
                <a:latin typeface="Calibri" pitchFamily="34" charset="0"/>
              </a:rPr>
              <a:t>yeraltı suları </a:t>
            </a:r>
            <a:r>
              <a:rPr lang="tr-TR" sz="2400" dirty="0">
                <a:latin typeface="Calibri" pitchFamily="34" charset="0"/>
              </a:rPr>
              <a:t>gibi içme suyu kaynaklarının da kirlenmesine yol açar. Atık </a:t>
            </a:r>
            <a:r>
              <a:rPr lang="tr-TR" sz="2400" dirty="0" smtClean="0">
                <a:latin typeface="Calibri" pitchFamily="34" charset="0"/>
              </a:rPr>
              <a:t>akülerin gelişigüzel </a:t>
            </a:r>
            <a:r>
              <a:rPr lang="tr-TR" sz="2400" dirty="0">
                <a:latin typeface="Calibri" pitchFamily="34" charset="0"/>
              </a:rPr>
              <a:t>yakılması sonucunda, kurşun kül içinde kalır, açığa çıkan </a:t>
            </a:r>
            <a:r>
              <a:rPr lang="tr-TR" sz="2400" dirty="0" smtClean="0">
                <a:latin typeface="Calibri" pitchFamily="34" charset="0"/>
              </a:rPr>
              <a:t>baca gazlarından </a:t>
            </a:r>
            <a:r>
              <a:rPr lang="tr-TR" sz="2400" dirty="0">
                <a:latin typeface="Calibri" pitchFamily="34" charset="0"/>
              </a:rPr>
              <a:t>dolayı havadaki kurşun emisyonu artar ve hava </a:t>
            </a:r>
            <a:r>
              <a:rPr lang="tr-TR" sz="2400" dirty="0" smtClean="0">
                <a:latin typeface="Calibri" pitchFamily="34" charset="0"/>
              </a:rPr>
              <a:t>kirliliğine neden </a:t>
            </a:r>
            <a:r>
              <a:rPr lang="tr-TR" sz="2400" dirty="0">
                <a:latin typeface="Calibri" pitchFamily="34" charset="0"/>
              </a:rPr>
              <a:t>olur. </a:t>
            </a:r>
            <a:r>
              <a:rPr lang="tr-TR" sz="2400" dirty="0">
                <a:solidFill>
                  <a:srgbClr val="FF0000"/>
                </a:solidFill>
                <a:latin typeface="Calibri" pitchFamily="34" charset="0"/>
              </a:rPr>
              <a:t>10 gr kurşun 200 kg toprağı kirletmektedir</a:t>
            </a:r>
            <a:r>
              <a:rPr lang="tr-TR" sz="2400" dirty="0" smtClean="0">
                <a:solidFill>
                  <a:srgbClr val="FF0000"/>
                </a:solidFill>
                <a:latin typeface="Calibri" pitchFamily="34" charset="0"/>
              </a:rPr>
              <a:t>.</a:t>
            </a:r>
          </a:p>
          <a:p>
            <a:endParaRPr lang="tr-TR" sz="1400" dirty="0" smtClean="0">
              <a:latin typeface="Calibri" pitchFamily="34" charset="0"/>
            </a:endParaRPr>
          </a:p>
          <a:p>
            <a:pPr algn="just">
              <a:tabLst>
                <a:tab pos="7986713" algn="l"/>
              </a:tabLst>
            </a:pPr>
            <a:r>
              <a:rPr lang="tr-TR" sz="2400" dirty="0">
                <a:latin typeface="Calibri" pitchFamily="34" charset="0"/>
              </a:rPr>
              <a:t>Atık haline gelen akümülatörlerin uygun koşullarda </a:t>
            </a:r>
            <a:r>
              <a:rPr lang="tr-TR" sz="2400" dirty="0" smtClean="0">
                <a:latin typeface="Calibri" pitchFamily="34" charset="0"/>
              </a:rPr>
              <a:t>depolandıktan sonra </a:t>
            </a:r>
            <a:r>
              <a:rPr lang="tr-TR" sz="2400" dirty="0">
                <a:latin typeface="Calibri" pitchFamily="34" charset="0"/>
              </a:rPr>
              <a:t>özel araçlarla taşınarak geri kazanım tesislerine </a:t>
            </a:r>
            <a:r>
              <a:rPr lang="tr-TR" sz="2400" dirty="0" smtClean="0">
                <a:latin typeface="Calibri" pitchFamily="34" charset="0"/>
              </a:rPr>
              <a:t>gönderilmesi sağlanmalıdır</a:t>
            </a:r>
            <a:r>
              <a:rPr lang="tr-TR" sz="2400" dirty="0">
                <a:latin typeface="Calibri" pitchFamily="34" charset="0"/>
              </a:rPr>
              <a:t>. </a:t>
            </a:r>
            <a:endParaRPr lang="tr-TR" sz="2400" dirty="0" smtClean="0">
              <a:latin typeface="Calibri" pitchFamily="34" charset="0"/>
            </a:endParaRPr>
          </a:p>
          <a:p>
            <a:endParaRPr lang="tr-TR" sz="2400" dirty="0">
              <a:solidFill>
                <a:prstClr val="black"/>
              </a:solidFill>
              <a:latin typeface="Calibri" pitchFamily="34" charset="0"/>
            </a:endParaRPr>
          </a:p>
        </p:txBody>
      </p:sp>
    </p:spTree>
    <p:extLst>
      <p:ext uri="{BB962C8B-B14F-4D97-AF65-F5344CB8AC3E}">
        <p14:creationId xmlns:p14="http://schemas.microsoft.com/office/powerpoint/2010/main" val="280873843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1"/>
          <p:cNvSpPr>
            <a:spLocks noGrp="1"/>
          </p:cNvSpPr>
          <p:nvPr>
            <p:ph type="title"/>
          </p:nvPr>
        </p:nvSpPr>
        <p:spPr>
          <a:xfrm>
            <a:off x="827584" y="674290"/>
            <a:ext cx="7704856" cy="882501"/>
          </a:xfrm>
        </p:spPr>
        <p:txBody>
          <a:bodyPr>
            <a:normAutofit/>
          </a:bodyPr>
          <a:lstStyle/>
          <a:p>
            <a:r>
              <a:rPr lang="tr-TR" b="1" dirty="0" smtClean="0">
                <a:solidFill>
                  <a:srgbClr val="002060"/>
                </a:solidFill>
                <a:latin typeface="Calibri" pitchFamily="34" charset="0"/>
              </a:rPr>
              <a:t>Atık Akü</a:t>
            </a:r>
            <a:endParaRPr lang="tr-TR" b="1" dirty="0">
              <a:solidFill>
                <a:srgbClr val="002060"/>
              </a:solidFill>
              <a:latin typeface="Calibri" pitchFamily="34" charset="0"/>
            </a:endParaRPr>
          </a:p>
        </p:txBody>
      </p:sp>
      <p:sp>
        <p:nvSpPr>
          <p:cNvPr id="4" name="Dikdörtgen 3"/>
          <p:cNvSpPr/>
          <p:nvPr/>
        </p:nvSpPr>
        <p:spPr>
          <a:xfrm>
            <a:off x="683568" y="1956589"/>
            <a:ext cx="7920880" cy="1938992"/>
          </a:xfrm>
          <a:prstGeom prst="rect">
            <a:avLst/>
          </a:prstGeom>
        </p:spPr>
        <p:txBody>
          <a:bodyPr wrap="square">
            <a:spAutoFit/>
          </a:bodyPr>
          <a:lstStyle/>
          <a:p>
            <a:pPr lvl="0" algn="just"/>
            <a:r>
              <a:rPr lang="tr-TR" sz="2400" dirty="0">
                <a:solidFill>
                  <a:prstClr val="black"/>
                </a:solidFill>
                <a:latin typeface="Calibri" pitchFamily="34" charset="0"/>
              </a:rPr>
              <a:t>1 ton kurşunun cevherden elde edilmesi için 345 </a:t>
            </a:r>
            <a:r>
              <a:rPr lang="tr-TR" sz="2400" dirty="0" err="1" smtClean="0">
                <a:solidFill>
                  <a:prstClr val="black"/>
                </a:solidFill>
                <a:latin typeface="Calibri" pitchFamily="34" charset="0"/>
              </a:rPr>
              <a:t>kwh</a:t>
            </a:r>
            <a:r>
              <a:rPr lang="tr-TR" sz="2400" dirty="0" smtClean="0">
                <a:solidFill>
                  <a:prstClr val="black"/>
                </a:solidFill>
                <a:latin typeface="Calibri" pitchFamily="34" charset="0"/>
              </a:rPr>
              <a:t> enerji </a:t>
            </a:r>
            <a:r>
              <a:rPr lang="tr-TR" sz="2400" dirty="0">
                <a:solidFill>
                  <a:prstClr val="black"/>
                </a:solidFill>
                <a:latin typeface="Calibri" pitchFamily="34" charset="0"/>
              </a:rPr>
              <a:t>harcanırken 1 ton kurşunun atık aküden elde edilmesi </a:t>
            </a:r>
            <a:r>
              <a:rPr lang="tr-TR" sz="2400" dirty="0" smtClean="0">
                <a:solidFill>
                  <a:prstClr val="black"/>
                </a:solidFill>
                <a:latin typeface="Calibri" pitchFamily="34" charset="0"/>
              </a:rPr>
              <a:t>için yalnızca 115 </a:t>
            </a:r>
            <a:r>
              <a:rPr lang="tr-TR" sz="2400" dirty="0" err="1" smtClean="0">
                <a:solidFill>
                  <a:prstClr val="black"/>
                </a:solidFill>
                <a:latin typeface="Calibri" pitchFamily="34" charset="0"/>
              </a:rPr>
              <a:t>kwh</a:t>
            </a:r>
            <a:r>
              <a:rPr lang="tr-TR" sz="2400" dirty="0" smtClean="0">
                <a:solidFill>
                  <a:prstClr val="black"/>
                </a:solidFill>
                <a:latin typeface="Calibri" pitchFamily="34" charset="0"/>
              </a:rPr>
              <a:t> </a:t>
            </a:r>
            <a:r>
              <a:rPr lang="tr-TR" sz="2400" dirty="0">
                <a:solidFill>
                  <a:prstClr val="black"/>
                </a:solidFill>
                <a:latin typeface="Calibri" pitchFamily="34" charset="0"/>
              </a:rPr>
              <a:t>enerji harcanır. Bu da hem enerji tasarrufu hem de </a:t>
            </a:r>
            <a:r>
              <a:rPr lang="tr-TR" sz="2400" dirty="0" smtClean="0">
                <a:solidFill>
                  <a:prstClr val="black"/>
                </a:solidFill>
                <a:latin typeface="Calibri" pitchFamily="34" charset="0"/>
              </a:rPr>
              <a:t>ülke ekonomisine </a:t>
            </a:r>
            <a:r>
              <a:rPr lang="tr-TR" sz="2400" dirty="0">
                <a:solidFill>
                  <a:prstClr val="black"/>
                </a:solidFill>
                <a:latin typeface="Calibri" pitchFamily="34" charset="0"/>
              </a:rPr>
              <a:t>katkı sağlar.</a:t>
            </a:r>
          </a:p>
          <a:p>
            <a:endParaRPr lang="tr-TR" sz="2400" dirty="0">
              <a:solidFill>
                <a:prstClr val="black"/>
              </a:solidFill>
              <a:latin typeface="Calibri" pitchFamily="34"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752" y="3835818"/>
            <a:ext cx="3570091" cy="2388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873843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2 İçerik Yer Tutucusu"/>
          <p:cNvSpPr>
            <a:spLocks noGrp="1"/>
          </p:cNvSpPr>
          <p:nvPr>
            <p:ph idx="1"/>
          </p:nvPr>
        </p:nvSpPr>
        <p:spPr bwMode="auto">
          <a:xfrm>
            <a:off x="539552" y="1551087"/>
            <a:ext cx="7571184" cy="424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marL="338137" lvl="1" indent="0" eaLnBrk="0" hangingPunct="0">
              <a:lnSpc>
                <a:spcPct val="80000"/>
              </a:lnSpc>
              <a:buNone/>
            </a:pPr>
            <a:endParaRPr lang="tr-TR" sz="1800" dirty="0" smtClean="0">
              <a:solidFill>
                <a:srgbClr val="002060"/>
              </a:solidFill>
              <a:latin typeface="Calibri" pitchFamily="34" charset="0"/>
              <a:cs typeface="Times New Roman" pitchFamily="18" charset="0"/>
            </a:endParaRPr>
          </a:p>
          <a:p>
            <a:pPr marL="338137" lvl="1" indent="0" eaLnBrk="0" hangingPunct="0">
              <a:lnSpc>
                <a:spcPct val="80000"/>
              </a:lnSpc>
              <a:buNone/>
            </a:pPr>
            <a:r>
              <a:rPr lang="tr-TR" sz="2000" dirty="0" smtClean="0">
                <a:solidFill>
                  <a:srgbClr val="002060"/>
                </a:solidFill>
                <a:latin typeface="Calibri" pitchFamily="34" charset="0"/>
                <a:cs typeface="Times New Roman" pitchFamily="18" charset="0"/>
              </a:rPr>
              <a:t>-Su </a:t>
            </a:r>
            <a:r>
              <a:rPr lang="tr-TR" sz="2000" dirty="0">
                <a:solidFill>
                  <a:srgbClr val="002060"/>
                </a:solidFill>
                <a:latin typeface="Calibri" pitchFamily="34" charset="0"/>
                <a:cs typeface="Times New Roman" pitchFamily="18" charset="0"/>
              </a:rPr>
              <a:t>Kirliliği</a:t>
            </a:r>
            <a:r>
              <a:rPr lang="tr-TR" sz="2000" dirty="0" smtClean="0">
                <a:solidFill>
                  <a:srgbClr val="002060"/>
                </a:solidFill>
                <a:latin typeface="Calibri" pitchFamily="34" charset="0"/>
                <a:cs typeface="Times New Roman" pitchFamily="18" charset="0"/>
              </a:rPr>
              <a:t>,</a:t>
            </a:r>
          </a:p>
          <a:p>
            <a:pPr marL="338137" lvl="1" indent="0" eaLnBrk="0" hangingPunct="0">
              <a:lnSpc>
                <a:spcPct val="80000"/>
              </a:lnSpc>
              <a:buNone/>
            </a:pPr>
            <a:endParaRPr lang="tr-TR" sz="2000" dirty="0" smtClean="0">
              <a:solidFill>
                <a:srgbClr val="002060"/>
              </a:solidFill>
              <a:latin typeface="Calibri" pitchFamily="34" charset="0"/>
              <a:cs typeface="Times New Roman" pitchFamily="18" charset="0"/>
            </a:endParaRPr>
          </a:p>
          <a:p>
            <a:pPr marL="338137" lvl="1" indent="0" eaLnBrk="0" hangingPunct="0">
              <a:lnSpc>
                <a:spcPct val="80000"/>
              </a:lnSpc>
              <a:buNone/>
            </a:pPr>
            <a:r>
              <a:rPr lang="tr-TR" sz="2000" dirty="0" smtClean="0">
                <a:solidFill>
                  <a:srgbClr val="002060"/>
                </a:solidFill>
                <a:latin typeface="Calibri" pitchFamily="34" charset="0"/>
                <a:cs typeface="Times New Roman" pitchFamily="18" charset="0"/>
              </a:rPr>
              <a:t>-Atık Yağlar,</a:t>
            </a:r>
          </a:p>
          <a:p>
            <a:pPr marL="338137" lvl="1" indent="0" eaLnBrk="0" hangingPunct="0">
              <a:lnSpc>
                <a:spcPct val="80000"/>
              </a:lnSpc>
              <a:buNone/>
            </a:pPr>
            <a:endParaRPr lang="tr-TR" sz="2000" dirty="0" smtClean="0">
              <a:solidFill>
                <a:srgbClr val="002060"/>
              </a:solidFill>
              <a:latin typeface="Calibri" pitchFamily="34" charset="0"/>
              <a:cs typeface="Times New Roman" pitchFamily="18" charset="0"/>
            </a:endParaRPr>
          </a:p>
          <a:p>
            <a:pPr marL="338137" lvl="1" indent="0" eaLnBrk="0" hangingPunct="0">
              <a:lnSpc>
                <a:spcPct val="80000"/>
              </a:lnSpc>
              <a:buNone/>
            </a:pPr>
            <a:r>
              <a:rPr lang="tr-TR" sz="2000" dirty="0" smtClean="0">
                <a:solidFill>
                  <a:srgbClr val="002060"/>
                </a:solidFill>
                <a:latin typeface="Calibri" pitchFamily="34" charset="0"/>
                <a:cs typeface="Times New Roman" pitchFamily="18" charset="0"/>
              </a:rPr>
              <a:t>-Bitkisel </a:t>
            </a:r>
            <a:r>
              <a:rPr lang="tr-TR" sz="2000" dirty="0">
                <a:solidFill>
                  <a:srgbClr val="002060"/>
                </a:solidFill>
                <a:latin typeface="Calibri" pitchFamily="34" charset="0"/>
                <a:cs typeface="Times New Roman" pitchFamily="18" charset="0"/>
              </a:rPr>
              <a:t>Atık Yağlar</a:t>
            </a:r>
            <a:r>
              <a:rPr lang="tr-TR" sz="2000" dirty="0" smtClean="0">
                <a:solidFill>
                  <a:srgbClr val="002060"/>
                </a:solidFill>
                <a:latin typeface="Calibri" pitchFamily="34" charset="0"/>
                <a:cs typeface="Times New Roman" pitchFamily="18" charset="0"/>
              </a:rPr>
              <a:t>,</a:t>
            </a:r>
          </a:p>
          <a:p>
            <a:pPr marL="338137" lvl="1" indent="0" eaLnBrk="0" hangingPunct="0">
              <a:lnSpc>
                <a:spcPct val="80000"/>
              </a:lnSpc>
              <a:buNone/>
            </a:pPr>
            <a:endParaRPr lang="tr-TR" sz="2000" dirty="0" smtClean="0">
              <a:solidFill>
                <a:srgbClr val="002060"/>
              </a:solidFill>
              <a:latin typeface="Calibri" pitchFamily="34" charset="0"/>
              <a:cs typeface="Times New Roman" pitchFamily="18" charset="0"/>
            </a:endParaRPr>
          </a:p>
          <a:p>
            <a:pPr marL="338137" lvl="1" indent="0" eaLnBrk="0" hangingPunct="0">
              <a:lnSpc>
                <a:spcPct val="80000"/>
              </a:lnSpc>
              <a:buNone/>
            </a:pPr>
            <a:r>
              <a:rPr lang="tr-TR" sz="2000" dirty="0" smtClean="0">
                <a:solidFill>
                  <a:srgbClr val="002060"/>
                </a:solidFill>
                <a:latin typeface="Calibri" pitchFamily="34" charset="0"/>
                <a:cs typeface="Times New Roman" pitchFamily="18" charset="0"/>
              </a:rPr>
              <a:t>-Düzenli </a:t>
            </a:r>
            <a:r>
              <a:rPr lang="tr-TR" sz="2000" dirty="0">
                <a:solidFill>
                  <a:srgbClr val="002060"/>
                </a:solidFill>
                <a:latin typeface="Calibri" pitchFamily="34" charset="0"/>
                <a:cs typeface="Times New Roman" pitchFamily="18" charset="0"/>
              </a:rPr>
              <a:t>Depolama</a:t>
            </a:r>
            <a:r>
              <a:rPr lang="tr-TR" sz="2000" dirty="0" smtClean="0">
                <a:solidFill>
                  <a:srgbClr val="002060"/>
                </a:solidFill>
                <a:latin typeface="Calibri" pitchFamily="34" charset="0"/>
                <a:cs typeface="Times New Roman" pitchFamily="18" charset="0"/>
              </a:rPr>
              <a:t>,</a:t>
            </a:r>
          </a:p>
          <a:p>
            <a:pPr marL="338137" lvl="1" indent="0" eaLnBrk="0" hangingPunct="0">
              <a:lnSpc>
                <a:spcPct val="80000"/>
              </a:lnSpc>
              <a:buNone/>
            </a:pPr>
            <a:endParaRPr lang="tr-TR" sz="2000" dirty="0" smtClean="0">
              <a:solidFill>
                <a:srgbClr val="002060"/>
              </a:solidFill>
              <a:latin typeface="Calibri" pitchFamily="34" charset="0"/>
              <a:cs typeface="Times New Roman" pitchFamily="18" charset="0"/>
            </a:endParaRPr>
          </a:p>
          <a:p>
            <a:pPr marL="338137" lvl="1" indent="0" eaLnBrk="0" hangingPunct="0">
              <a:lnSpc>
                <a:spcPct val="80000"/>
              </a:lnSpc>
              <a:buNone/>
            </a:pPr>
            <a:r>
              <a:rPr lang="tr-TR" sz="2000" dirty="0" smtClean="0">
                <a:solidFill>
                  <a:srgbClr val="002060"/>
                </a:solidFill>
                <a:latin typeface="Calibri" pitchFamily="34" charset="0"/>
                <a:cs typeface="Times New Roman" pitchFamily="18" charset="0"/>
              </a:rPr>
              <a:t>-Atık </a:t>
            </a:r>
            <a:r>
              <a:rPr lang="tr-TR" sz="2000" dirty="0">
                <a:solidFill>
                  <a:srgbClr val="002060"/>
                </a:solidFill>
                <a:latin typeface="Calibri" pitchFamily="34" charset="0"/>
                <a:cs typeface="Times New Roman" pitchFamily="18" charset="0"/>
              </a:rPr>
              <a:t>Yakma, </a:t>
            </a:r>
            <a:endParaRPr lang="tr-TR" sz="2000" dirty="0" smtClean="0">
              <a:solidFill>
                <a:srgbClr val="002060"/>
              </a:solidFill>
              <a:latin typeface="Calibri" pitchFamily="34" charset="0"/>
              <a:cs typeface="Times New Roman" pitchFamily="18" charset="0"/>
            </a:endParaRPr>
          </a:p>
          <a:p>
            <a:pPr marL="338137" lvl="1" indent="0" eaLnBrk="0" hangingPunct="0">
              <a:lnSpc>
                <a:spcPct val="80000"/>
              </a:lnSpc>
              <a:buNone/>
            </a:pPr>
            <a:endParaRPr lang="tr-TR" sz="2000" dirty="0" smtClean="0">
              <a:solidFill>
                <a:srgbClr val="002060"/>
              </a:solidFill>
              <a:latin typeface="Calibri" pitchFamily="34" charset="0"/>
              <a:cs typeface="Times New Roman" pitchFamily="18" charset="0"/>
            </a:endParaRPr>
          </a:p>
          <a:p>
            <a:pPr marL="338137" lvl="1" indent="0" eaLnBrk="0" hangingPunct="0">
              <a:lnSpc>
                <a:spcPct val="80000"/>
              </a:lnSpc>
              <a:buNone/>
            </a:pPr>
            <a:r>
              <a:rPr lang="tr-TR" sz="2000" dirty="0" smtClean="0">
                <a:solidFill>
                  <a:srgbClr val="002060"/>
                </a:solidFill>
                <a:latin typeface="Calibri" pitchFamily="34" charset="0"/>
                <a:cs typeface="Times New Roman" pitchFamily="18" charset="0"/>
              </a:rPr>
              <a:t>-Ambalaj </a:t>
            </a:r>
            <a:r>
              <a:rPr lang="tr-TR" sz="2000" dirty="0">
                <a:solidFill>
                  <a:srgbClr val="002060"/>
                </a:solidFill>
                <a:latin typeface="Calibri" pitchFamily="34" charset="0"/>
                <a:cs typeface="Times New Roman" pitchFamily="18" charset="0"/>
              </a:rPr>
              <a:t>Atıkları, </a:t>
            </a:r>
            <a:endParaRPr lang="tr-TR" sz="2000" dirty="0" smtClean="0">
              <a:solidFill>
                <a:srgbClr val="002060"/>
              </a:solidFill>
              <a:latin typeface="Calibri" pitchFamily="34" charset="0"/>
              <a:cs typeface="Times New Roman" pitchFamily="18" charset="0"/>
            </a:endParaRPr>
          </a:p>
          <a:p>
            <a:pPr marL="338137" lvl="1" indent="0" eaLnBrk="0" hangingPunct="0">
              <a:lnSpc>
                <a:spcPct val="80000"/>
              </a:lnSpc>
              <a:buNone/>
            </a:pPr>
            <a:endParaRPr lang="tr-TR" sz="2000" dirty="0" smtClean="0">
              <a:solidFill>
                <a:srgbClr val="002060"/>
              </a:solidFill>
              <a:latin typeface="Calibri" pitchFamily="34" charset="0"/>
              <a:cs typeface="Times New Roman" pitchFamily="18" charset="0"/>
            </a:endParaRPr>
          </a:p>
          <a:p>
            <a:pPr marL="338137" lvl="1" indent="0" eaLnBrk="0" hangingPunct="0">
              <a:lnSpc>
                <a:spcPct val="80000"/>
              </a:lnSpc>
              <a:buNone/>
            </a:pPr>
            <a:r>
              <a:rPr lang="tr-TR" sz="2000" dirty="0" smtClean="0">
                <a:solidFill>
                  <a:srgbClr val="002060"/>
                </a:solidFill>
                <a:latin typeface="Calibri" pitchFamily="34" charset="0"/>
                <a:cs typeface="Times New Roman" pitchFamily="18" charset="0"/>
              </a:rPr>
              <a:t>-Atık </a:t>
            </a:r>
            <a:r>
              <a:rPr lang="tr-TR" sz="2000" dirty="0">
                <a:solidFill>
                  <a:srgbClr val="002060"/>
                </a:solidFill>
                <a:latin typeface="Calibri" pitchFamily="34" charset="0"/>
                <a:cs typeface="Times New Roman" pitchFamily="18" charset="0"/>
              </a:rPr>
              <a:t>Pil ve Aküler, </a:t>
            </a:r>
            <a:endParaRPr lang="tr-TR" sz="2000" dirty="0" smtClean="0">
              <a:solidFill>
                <a:srgbClr val="002060"/>
              </a:solidFill>
              <a:latin typeface="Calibri" pitchFamily="34" charset="0"/>
              <a:cs typeface="Times New Roman" pitchFamily="18" charset="0"/>
            </a:endParaRPr>
          </a:p>
          <a:p>
            <a:pPr marL="338137" lvl="1" indent="0" eaLnBrk="0" hangingPunct="0">
              <a:lnSpc>
                <a:spcPct val="80000"/>
              </a:lnSpc>
              <a:buNone/>
            </a:pPr>
            <a:endParaRPr lang="tr-TR" sz="1800" dirty="0">
              <a:solidFill>
                <a:srgbClr val="002060"/>
              </a:solidFill>
              <a:latin typeface="Calibri" pitchFamily="34" charset="0"/>
              <a:cs typeface="Times New Roman" pitchFamily="18" charset="0"/>
            </a:endParaRPr>
          </a:p>
          <a:p>
            <a:pPr marL="338137" lvl="1" indent="0" eaLnBrk="0" hangingPunct="0">
              <a:lnSpc>
                <a:spcPct val="80000"/>
              </a:lnSpc>
              <a:buNone/>
            </a:pPr>
            <a:endParaRPr lang="tr-TR" sz="1800" dirty="0">
              <a:solidFill>
                <a:srgbClr val="002060"/>
              </a:solidFill>
              <a:latin typeface="Calibri" pitchFamily="34" charset="0"/>
              <a:cs typeface="Times New Roman" pitchFamily="18" charset="0"/>
            </a:endParaRPr>
          </a:p>
          <a:p>
            <a:pPr marL="338137" lvl="1" indent="0" eaLnBrk="0" hangingPunct="0">
              <a:lnSpc>
                <a:spcPct val="80000"/>
              </a:lnSpc>
              <a:buNone/>
            </a:pPr>
            <a:endParaRPr lang="tr-TR" sz="1800" dirty="0">
              <a:solidFill>
                <a:srgbClr val="002060"/>
              </a:solidFill>
              <a:latin typeface="Calibri" pitchFamily="34" charset="0"/>
              <a:cs typeface="Times New Roman" pitchFamily="18" charset="0"/>
            </a:endParaRPr>
          </a:p>
          <a:p>
            <a:pPr marL="338137" lvl="1" indent="0" eaLnBrk="0" hangingPunct="0">
              <a:lnSpc>
                <a:spcPct val="80000"/>
              </a:lnSpc>
              <a:buNone/>
            </a:pPr>
            <a:endParaRPr lang="tr-TR" sz="1800" dirty="0">
              <a:solidFill>
                <a:srgbClr val="002060"/>
              </a:solidFill>
              <a:latin typeface="Calibri" pitchFamily="34" charset="0"/>
              <a:cs typeface="Times New Roman" pitchFamily="18" charset="0"/>
            </a:endParaRPr>
          </a:p>
          <a:p>
            <a:pPr marL="338137" lvl="1" indent="0" eaLnBrk="0" hangingPunct="0">
              <a:lnSpc>
                <a:spcPct val="80000"/>
              </a:lnSpc>
              <a:buNone/>
            </a:pPr>
            <a:endParaRPr lang="tr-TR" sz="1800" dirty="0" smtClean="0">
              <a:solidFill>
                <a:srgbClr val="002060"/>
              </a:solidFill>
              <a:latin typeface="Calibri" pitchFamily="34" charset="0"/>
              <a:cs typeface="Times New Roman" pitchFamily="18" charset="0"/>
            </a:endParaRPr>
          </a:p>
          <a:p>
            <a:pPr marL="338137" lvl="1" indent="0" eaLnBrk="0" hangingPunct="0">
              <a:lnSpc>
                <a:spcPct val="80000"/>
              </a:lnSpc>
              <a:buNone/>
            </a:pPr>
            <a:endParaRPr lang="tr-TR" sz="1800" dirty="0">
              <a:solidFill>
                <a:srgbClr val="002060"/>
              </a:solidFill>
              <a:latin typeface="Calibri" pitchFamily="34" charset="0"/>
              <a:cs typeface="Times New Roman" pitchFamily="18" charset="0"/>
            </a:endParaRPr>
          </a:p>
        </p:txBody>
      </p:sp>
      <p:sp>
        <p:nvSpPr>
          <p:cNvPr id="8" name="Başlık 7"/>
          <p:cNvSpPr>
            <a:spLocks noGrp="1"/>
          </p:cNvSpPr>
          <p:nvPr>
            <p:ph type="title"/>
          </p:nvPr>
        </p:nvSpPr>
        <p:spPr>
          <a:xfrm>
            <a:off x="755576" y="620688"/>
            <a:ext cx="7012632" cy="811560"/>
          </a:xfrm>
        </p:spPr>
        <p:txBody>
          <a:bodyPr>
            <a:noAutofit/>
          </a:bodyPr>
          <a:lstStyle/>
          <a:p>
            <a:pPr algn="ctr"/>
            <a:r>
              <a:rPr lang="tr-TR" b="1" dirty="0" smtClean="0">
                <a:solidFill>
                  <a:srgbClr val="C00000"/>
                </a:solidFill>
                <a:latin typeface="Calibri" pitchFamily="34" charset="0"/>
              </a:rPr>
              <a:t>MEVZUAT</a:t>
            </a:r>
            <a:endParaRPr lang="tr-TR" b="1" dirty="0">
              <a:solidFill>
                <a:srgbClr val="C00000"/>
              </a:solidFill>
              <a:latin typeface="Calibri" pitchFamily="34" charset="0"/>
            </a:endParaRPr>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1840" y="1268760"/>
            <a:ext cx="4056112" cy="3073772"/>
          </a:xfrm>
          <a:prstGeom prst="rect">
            <a:avLst/>
          </a:prstGeom>
          <a:ln>
            <a:noFill/>
          </a:ln>
          <a:effectLst>
            <a:outerShdw blurRad="292100" dist="139700" dir="2700000" algn="tl" rotWithShape="0">
              <a:srgbClr val="333333">
                <a:alpha val="65000"/>
              </a:srgbClr>
            </a:outerShdw>
          </a:effectLst>
        </p:spPr>
      </p:pic>
      <p:pic>
        <p:nvPicPr>
          <p:cNvPr id="4" name="Resim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3681" y="1268760"/>
            <a:ext cx="5652629" cy="3801393"/>
          </a:xfrm>
          <a:prstGeom prst="rect">
            <a:avLst/>
          </a:prstGeom>
          <a:ln>
            <a:noFill/>
          </a:ln>
          <a:effectLst>
            <a:outerShdw blurRad="292100" dist="139700" dir="2700000" algn="tl" rotWithShape="0">
              <a:srgbClr val="333333">
                <a:alpha val="65000"/>
              </a:srgbClr>
            </a:outerShdw>
          </a:effectLst>
        </p:spPr>
      </p:pic>
      <p:pic>
        <p:nvPicPr>
          <p:cNvPr id="5" name="Resim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9332" y="1250169"/>
            <a:ext cx="5696370" cy="3960440"/>
          </a:xfrm>
          <a:prstGeom prst="rect">
            <a:avLst/>
          </a:prstGeom>
          <a:ln>
            <a:noFill/>
          </a:ln>
          <a:effectLst>
            <a:outerShdw blurRad="292100" dist="139700" dir="2700000" algn="tl" rotWithShape="0">
              <a:srgbClr val="333333">
                <a:alpha val="65000"/>
              </a:srgbClr>
            </a:outerShdw>
          </a:effectLst>
        </p:spPr>
      </p:pic>
      <p:pic>
        <p:nvPicPr>
          <p:cNvPr id="6" name="Resim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03681" y="1250169"/>
            <a:ext cx="5702021" cy="3960440"/>
          </a:xfrm>
          <a:prstGeom prst="rect">
            <a:avLst/>
          </a:prstGeom>
          <a:ln>
            <a:noFill/>
          </a:ln>
          <a:effectLst>
            <a:outerShdw blurRad="292100" dist="139700" dir="2700000" algn="tl" rotWithShape="0">
              <a:srgbClr val="333333">
                <a:alpha val="65000"/>
              </a:srgbClr>
            </a:outerShdw>
          </a:effectLst>
        </p:spPr>
      </p:pic>
      <p:pic>
        <p:nvPicPr>
          <p:cNvPr id="7" name="Resim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03682" y="1204739"/>
            <a:ext cx="5811168" cy="4051300"/>
          </a:xfrm>
          <a:prstGeom prst="rect">
            <a:avLst/>
          </a:prstGeom>
          <a:ln>
            <a:noFill/>
          </a:ln>
          <a:effectLst>
            <a:outerShdw blurRad="292100" dist="139700" dir="2700000" algn="tl" rotWithShape="0">
              <a:srgbClr val="333333">
                <a:alpha val="65000"/>
              </a:srgbClr>
            </a:outerShdw>
          </a:effectLst>
        </p:spPr>
      </p:pic>
      <p:pic>
        <p:nvPicPr>
          <p:cNvPr id="11" name="Resim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03682" y="1204740"/>
            <a:ext cx="5811168" cy="4066002"/>
          </a:xfrm>
          <a:prstGeom prst="rect">
            <a:avLst/>
          </a:prstGeom>
          <a:ln>
            <a:noFill/>
          </a:ln>
          <a:effectLst>
            <a:outerShdw blurRad="292100" dist="139700" dir="2700000" algn="tl" rotWithShape="0">
              <a:srgbClr val="333333">
                <a:alpha val="65000"/>
              </a:srgbClr>
            </a:outerShdw>
          </a:effectLst>
        </p:spPr>
      </p:pic>
      <p:pic>
        <p:nvPicPr>
          <p:cNvPr id="9" name="Resim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61691" y="1196752"/>
            <a:ext cx="3782309" cy="4127500"/>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59832" y="3078709"/>
            <a:ext cx="4314259" cy="3779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367322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anim calcmode="lin" valueType="num">
                                      <p:cBhvr additive="base">
                                        <p:cTn id="7"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 calcmode="lin" valueType="num">
                                      <p:cBhvr additive="base">
                                        <p:cTn id="19" dur="500" fill="hold"/>
                                        <p:tgtEl>
                                          <p:spTgt spid="1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
                                            <p:txEl>
                                              <p:pRg st="5" end="5"/>
                                            </p:txEl>
                                          </p:spTgt>
                                        </p:tgtEl>
                                        <p:attrNameLst>
                                          <p:attrName>style.visibility</p:attrName>
                                        </p:attrNameLst>
                                      </p:cBhvr>
                                      <p:to>
                                        <p:strVal val="visible"/>
                                      </p:to>
                                    </p:set>
                                    <p:anim calcmode="lin" valueType="num">
                                      <p:cBhvr additive="base">
                                        <p:cTn id="31" dur="500" fill="hold"/>
                                        <p:tgtEl>
                                          <p:spTgt spid="10">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
                                            <p:txEl>
                                              <p:pRg st="7" end="7"/>
                                            </p:txEl>
                                          </p:spTgt>
                                        </p:tgtEl>
                                        <p:attrNameLst>
                                          <p:attrName>style.visibility</p:attrName>
                                        </p:attrNameLst>
                                      </p:cBhvr>
                                      <p:to>
                                        <p:strVal val="visible"/>
                                      </p:to>
                                    </p:set>
                                    <p:anim calcmode="lin" valueType="num">
                                      <p:cBhvr additive="base">
                                        <p:cTn id="43" dur="500" fill="hold"/>
                                        <p:tgtEl>
                                          <p:spTgt spid="10">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additive="base">
                                        <p:cTn id="49" dur="500" fill="hold"/>
                                        <p:tgtEl>
                                          <p:spTgt spid="6"/>
                                        </p:tgtEl>
                                        <p:attrNameLst>
                                          <p:attrName>ppt_x</p:attrName>
                                        </p:attrNameLst>
                                      </p:cBhvr>
                                      <p:tavLst>
                                        <p:tav tm="0">
                                          <p:val>
                                            <p:strVal val="#ppt_x"/>
                                          </p:val>
                                        </p:tav>
                                        <p:tav tm="100000">
                                          <p:val>
                                            <p:strVal val="#ppt_x"/>
                                          </p:val>
                                        </p:tav>
                                      </p:tavLst>
                                    </p:anim>
                                    <p:anim calcmode="lin" valueType="num">
                                      <p:cBhvr additive="base">
                                        <p:cTn id="5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0">
                                            <p:txEl>
                                              <p:pRg st="9" end="9"/>
                                            </p:txEl>
                                          </p:spTgt>
                                        </p:tgtEl>
                                        <p:attrNameLst>
                                          <p:attrName>style.visibility</p:attrName>
                                        </p:attrNameLst>
                                      </p:cBhvr>
                                      <p:to>
                                        <p:strVal val="visible"/>
                                      </p:to>
                                    </p:set>
                                    <p:anim calcmode="lin" valueType="num">
                                      <p:cBhvr additive="base">
                                        <p:cTn id="55" dur="500" fill="hold"/>
                                        <p:tgtEl>
                                          <p:spTgt spid="10">
                                            <p:txEl>
                                              <p:pRg st="9" end="9"/>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0">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ppt_x"/>
                                          </p:val>
                                        </p:tav>
                                        <p:tav tm="100000">
                                          <p:val>
                                            <p:strVal val="#ppt_x"/>
                                          </p:val>
                                        </p:tav>
                                      </p:tavLst>
                                    </p:anim>
                                    <p:anim calcmode="lin" valueType="num">
                                      <p:cBhvr additive="base">
                                        <p:cTn id="6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10">
                                            <p:txEl>
                                              <p:pRg st="11" end="11"/>
                                            </p:txEl>
                                          </p:spTgt>
                                        </p:tgtEl>
                                        <p:attrNameLst>
                                          <p:attrName>style.visibility</p:attrName>
                                        </p:attrNameLst>
                                      </p:cBhvr>
                                      <p:to>
                                        <p:strVal val="visible"/>
                                      </p:to>
                                    </p:set>
                                    <p:anim calcmode="lin" valueType="num">
                                      <p:cBhvr additive="base">
                                        <p:cTn id="67" dur="500" fill="hold"/>
                                        <p:tgtEl>
                                          <p:spTgt spid="10">
                                            <p:txEl>
                                              <p:pRg st="11" end="1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10">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1"/>
                                        </p:tgtEl>
                                        <p:attrNameLst>
                                          <p:attrName>style.visibility</p:attrName>
                                        </p:attrNameLst>
                                      </p:cBhvr>
                                      <p:to>
                                        <p:strVal val="visible"/>
                                      </p:to>
                                    </p:set>
                                    <p:anim calcmode="lin" valueType="num">
                                      <p:cBhvr additive="base">
                                        <p:cTn id="73" dur="500" fill="hold"/>
                                        <p:tgtEl>
                                          <p:spTgt spid="11"/>
                                        </p:tgtEl>
                                        <p:attrNameLst>
                                          <p:attrName>ppt_x</p:attrName>
                                        </p:attrNameLst>
                                      </p:cBhvr>
                                      <p:tavLst>
                                        <p:tav tm="0">
                                          <p:val>
                                            <p:strVal val="#ppt_x"/>
                                          </p:val>
                                        </p:tav>
                                        <p:tav tm="100000">
                                          <p:val>
                                            <p:strVal val="#ppt_x"/>
                                          </p:val>
                                        </p:tav>
                                      </p:tavLst>
                                    </p:anim>
                                    <p:anim calcmode="lin" valueType="num">
                                      <p:cBhvr additive="base">
                                        <p:cTn id="7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0">
                                            <p:txEl>
                                              <p:pRg st="13" end="13"/>
                                            </p:txEl>
                                          </p:spTgt>
                                        </p:tgtEl>
                                        <p:attrNameLst>
                                          <p:attrName>style.visibility</p:attrName>
                                        </p:attrNameLst>
                                      </p:cBhvr>
                                      <p:to>
                                        <p:strVal val="visible"/>
                                      </p:to>
                                    </p:set>
                                    <p:anim calcmode="lin" valueType="num">
                                      <p:cBhvr additive="base">
                                        <p:cTn id="79" dur="500" fill="hold"/>
                                        <p:tgtEl>
                                          <p:spTgt spid="10">
                                            <p:txEl>
                                              <p:pRg st="13" end="13"/>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0">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9"/>
                                        </p:tgtEl>
                                        <p:attrNameLst>
                                          <p:attrName>style.visibility</p:attrName>
                                        </p:attrNameLst>
                                      </p:cBhvr>
                                      <p:to>
                                        <p:strVal val="visible"/>
                                      </p:to>
                                    </p:set>
                                    <p:anim calcmode="lin" valueType="num">
                                      <p:cBhvr additive="base">
                                        <p:cTn id="85" dur="500" fill="hold"/>
                                        <p:tgtEl>
                                          <p:spTgt spid="9"/>
                                        </p:tgtEl>
                                        <p:attrNameLst>
                                          <p:attrName>ppt_x</p:attrName>
                                        </p:attrNameLst>
                                      </p:cBhvr>
                                      <p:tavLst>
                                        <p:tav tm="0">
                                          <p:val>
                                            <p:strVal val="#ppt_x"/>
                                          </p:val>
                                        </p:tav>
                                        <p:tav tm="100000">
                                          <p:val>
                                            <p:strVal val="#ppt_x"/>
                                          </p:val>
                                        </p:tav>
                                      </p:tavLst>
                                    </p:anim>
                                    <p:anim calcmode="lin" valueType="num">
                                      <p:cBhvr additive="base">
                                        <p:cTn id="8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1026"/>
                                        </p:tgtEl>
                                        <p:attrNameLst>
                                          <p:attrName>style.visibility</p:attrName>
                                        </p:attrNameLst>
                                      </p:cBhvr>
                                      <p:to>
                                        <p:strVal val="visible"/>
                                      </p:to>
                                    </p:set>
                                    <p:anim calcmode="lin" valueType="num">
                                      <p:cBhvr additive="base">
                                        <p:cTn id="91" dur="500" fill="hold"/>
                                        <p:tgtEl>
                                          <p:spTgt spid="1026"/>
                                        </p:tgtEl>
                                        <p:attrNameLst>
                                          <p:attrName>ppt_x</p:attrName>
                                        </p:attrNameLst>
                                      </p:cBhvr>
                                      <p:tavLst>
                                        <p:tav tm="0">
                                          <p:val>
                                            <p:strVal val="#ppt_x"/>
                                          </p:val>
                                        </p:tav>
                                        <p:tav tm="100000">
                                          <p:val>
                                            <p:strVal val="#ppt_x"/>
                                          </p:val>
                                        </p:tav>
                                      </p:tavLst>
                                    </p:anim>
                                    <p:anim calcmode="lin" valueType="num">
                                      <p:cBhvr additive="base">
                                        <p:cTn id="9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1"/>
          <p:cNvSpPr>
            <a:spLocks noGrp="1"/>
          </p:cNvSpPr>
          <p:nvPr>
            <p:ph type="title"/>
          </p:nvPr>
        </p:nvSpPr>
        <p:spPr>
          <a:xfrm>
            <a:off x="618676" y="674290"/>
            <a:ext cx="7985772" cy="882501"/>
          </a:xfrm>
        </p:spPr>
        <p:txBody>
          <a:bodyPr>
            <a:normAutofit/>
          </a:bodyPr>
          <a:lstStyle/>
          <a:p>
            <a:r>
              <a:rPr lang="tr-TR" b="1" dirty="0" smtClean="0">
                <a:solidFill>
                  <a:srgbClr val="002060"/>
                </a:solidFill>
                <a:latin typeface="Calibri" pitchFamily="34" charset="0"/>
              </a:rPr>
              <a:t>Tıbbi Atık</a:t>
            </a:r>
            <a:endParaRPr lang="tr-TR" b="1" dirty="0">
              <a:solidFill>
                <a:srgbClr val="002060"/>
              </a:solidFill>
              <a:latin typeface="Calibri" pitchFamily="34" charset="0"/>
            </a:endParaRPr>
          </a:p>
        </p:txBody>
      </p:sp>
      <p:sp>
        <p:nvSpPr>
          <p:cNvPr id="4" name="Dikdörtgen 3"/>
          <p:cNvSpPr/>
          <p:nvPr/>
        </p:nvSpPr>
        <p:spPr>
          <a:xfrm>
            <a:off x="683568" y="1956589"/>
            <a:ext cx="7920880" cy="830997"/>
          </a:xfrm>
          <a:prstGeom prst="rect">
            <a:avLst/>
          </a:prstGeom>
        </p:spPr>
        <p:txBody>
          <a:bodyPr wrap="square">
            <a:spAutoFit/>
          </a:bodyPr>
          <a:lstStyle/>
          <a:p>
            <a:pPr algn="just"/>
            <a:endParaRPr lang="tr-TR" sz="2400" dirty="0" smtClean="0">
              <a:solidFill>
                <a:prstClr val="black"/>
              </a:solidFill>
              <a:latin typeface="Calibri" pitchFamily="34" charset="0"/>
            </a:endParaRPr>
          </a:p>
          <a:p>
            <a:endParaRPr lang="tr-TR" sz="2400" dirty="0">
              <a:solidFill>
                <a:prstClr val="black"/>
              </a:solidFill>
              <a:latin typeface="Calibri" pitchFamily="34" charset="0"/>
            </a:endParaRPr>
          </a:p>
        </p:txBody>
      </p:sp>
      <p:sp>
        <p:nvSpPr>
          <p:cNvPr id="2" name="Dikdörtgen 1"/>
          <p:cNvSpPr/>
          <p:nvPr/>
        </p:nvSpPr>
        <p:spPr>
          <a:xfrm>
            <a:off x="618676" y="1956589"/>
            <a:ext cx="5249467" cy="2677656"/>
          </a:xfrm>
          <a:prstGeom prst="rect">
            <a:avLst/>
          </a:prstGeom>
        </p:spPr>
        <p:txBody>
          <a:bodyPr wrap="square">
            <a:spAutoFit/>
          </a:bodyPr>
          <a:lstStyle/>
          <a:p>
            <a:pPr marL="285750" indent="-285750">
              <a:buClr>
                <a:srgbClr val="FF0000"/>
              </a:buClr>
              <a:buFont typeface="Wingdings" pitchFamily="2" charset="2"/>
              <a:buChar char="ü"/>
            </a:pPr>
            <a:r>
              <a:rPr lang="tr-TR" sz="2400" dirty="0" smtClean="0">
                <a:latin typeface="Calibri" pitchFamily="34" charset="0"/>
              </a:rPr>
              <a:t>Diğer </a:t>
            </a:r>
            <a:r>
              <a:rPr lang="tr-TR" sz="2400" dirty="0">
                <a:latin typeface="Calibri" pitchFamily="34" charset="0"/>
              </a:rPr>
              <a:t>atıklardan ayrı toplanır</a:t>
            </a:r>
          </a:p>
          <a:p>
            <a:pPr marL="266700" indent="-266700">
              <a:buClr>
                <a:srgbClr val="FF0000"/>
              </a:buClr>
              <a:buFont typeface="Wingdings" pitchFamily="2" charset="2"/>
              <a:buChar char="ü"/>
            </a:pPr>
            <a:r>
              <a:rPr lang="tr-TR" sz="2400" dirty="0" smtClean="0">
                <a:latin typeface="Calibri" pitchFamily="34" charset="0"/>
              </a:rPr>
              <a:t>Yırtılmaya</a:t>
            </a:r>
            <a:r>
              <a:rPr lang="tr-TR" sz="2400" dirty="0">
                <a:latin typeface="Calibri" pitchFamily="34" charset="0"/>
              </a:rPr>
              <a:t>, patlamaya</a:t>
            </a:r>
            <a:r>
              <a:rPr lang="tr-TR" sz="2400" dirty="0" smtClean="0">
                <a:latin typeface="Calibri" pitchFamily="34" charset="0"/>
              </a:rPr>
              <a:t>, taşımaya </a:t>
            </a:r>
            <a:r>
              <a:rPr lang="tr-TR" sz="2400" dirty="0">
                <a:latin typeface="Calibri" pitchFamily="34" charset="0"/>
              </a:rPr>
              <a:t>dayanıklı </a:t>
            </a:r>
            <a:r>
              <a:rPr lang="tr-TR" sz="2400" dirty="0" smtClean="0">
                <a:latin typeface="Calibri" pitchFamily="34" charset="0"/>
              </a:rPr>
              <a:t>üzerinde “Uluslararası “DİKKAT TIBBİ ATIK” ibaresi </a:t>
            </a:r>
            <a:r>
              <a:rPr lang="tr-TR" sz="2400" dirty="0">
                <a:latin typeface="Calibri" pitchFamily="34" charset="0"/>
              </a:rPr>
              <a:t>olan kırmızı plastik torbalar ile </a:t>
            </a:r>
            <a:r>
              <a:rPr lang="tr-TR" sz="2400" dirty="0" smtClean="0">
                <a:latin typeface="Calibri" pitchFamily="34" charset="0"/>
              </a:rPr>
              <a:t>taşınır</a:t>
            </a:r>
            <a:r>
              <a:rPr lang="tr-TR" sz="2400" dirty="0">
                <a:latin typeface="Calibri" pitchFamily="34" charset="0"/>
              </a:rPr>
              <a:t>.</a:t>
            </a:r>
          </a:p>
          <a:p>
            <a:pPr marL="266700" indent="-266700">
              <a:buClr>
                <a:srgbClr val="FF0000"/>
              </a:buClr>
              <a:buFont typeface="Wingdings" pitchFamily="2" charset="2"/>
              <a:buChar char="ü"/>
            </a:pPr>
            <a:r>
              <a:rPr lang="tr-TR" sz="2400" dirty="0" smtClean="0">
                <a:latin typeface="Calibri" pitchFamily="34" charset="0"/>
              </a:rPr>
              <a:t>Bağlı </a:t>
            </a:r>
            <a:r>
              <a:rPr lang="tr-TR" sz="2400" dirty="0">
                <a:latin typeface="Calibri" pitchFamily="34" charset="0"/>
              </a:rPr>
              <a:t>bulunan belediye ile yıllık </a:t>
            </a:r>
            <a:r>
              <a:rPr lang="tr-TR" sz="2400" dirty="0" smtClean="0">
                <a:latin typeface="Calibri" pitchFamily="34" charset="0"/>
              </a:rPr>
              <a:t>  tıbbi </a:t>
            </a:r>
            <a:r>
              <a:rPr lang="tr-TR" sz="2400" dirty="0">
                <a:latin typeface="Calibri" pitchFamily="34" charset="0"/>
              </a:rPr>
              <a:t>atık </a:t>
            </a:r>
            <a:r>
              <a:rPr lang="tr-TR" sz="2400" dirty="0" smtClean="0">
                <a:latin typeface="Calibri" pitchFamily="34" charset="0"/>
              </a:rPr>
              <a:t>alım sözleşmesi </a:t>
            </a:r>
            <a:r>
              <a:rPr lang="tr-TR" sz="2400" dirty="0">
                <a:latin typeface="Calibri" pitchFamily="34" charset="0"/>
              </a:rPr>
              <a:t>yapılır</a:t>
            </a:r>
          </a:p>
        </p:txBody>
      </p:sp>
      <p:pic>
        <p:nvPicPr>
          <p:cNvPr id="3076"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32240" y="2372087"/>
            <a:ext cx="2100320" cy="28004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descr="http://www.atikyonetimi.kadikoy.bel.tr/Files/tibbi_atikla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08946" y="4914899"/>
            <a:ext cx="2933700" cy="1943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96432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1"/>
          <p:cNvSpPr>
            <a:spLocks noGrp="1"/>
          </p:cNvSpPr>
          <p:nvPr>
            <p:ph type="title"/>
          </p:nvPr>
        </p:nvSpPr>
        <p:spPr>
          <a:xfrm>
            <a:off x="323528" y="620688"/>
            <a:ext cx="8424936" cy="954509"/>
          </a:xfrm>
        </p:spPr>
        <p:txBody>
          <a:bodyPr>
            <a:noAutofit/>
          </a:bodyPr>
          <a:lstStyle/>
          <a:p>
            <a:r>
              <a:rPr lang="tr-TR" b="1" dirty="0" smtClean="0">
                <a:solidFill>
                  <a:srgbClr val="002060"/>
                </a:solidFill>
                <a:latin typeface="Calibri" pitchFamily="34" charset="0"/>
              </a:rPr>
              <a:t>Atık Elektrikli ve Elektronik Eşyalar</a:t>
            </a:r>
            <a:endParaRPr lang="tr-TR" b="1" dirty="0">
              <a:solidFill>
                <a:srgbClr val="002060"/>
              </a:solidFill>
              <a:latin typeface="Calibri" pitchFamily="34" charset="0"/>
            </a:endParaRPr>
          </a:p>
        </p:txBody>
      </p:sp>
      <p:sp>
        <p:nvSpPr>
          <p:cNvPr id="4" name="Yuvarlatılmış Dikdörtgen 3"/>
          <p:cNvSpPr/>
          <p:nvPr/>
        </p:nvSpPr>
        <p:spPr>
          <a:xfrm>
            <a:off x="683568" y="1772816"/>
            <a:ext cx="3127150" cy="2860358"/>
          </a:xfrm>
          <a:prstGeom prst="roundRect">
            <a:avLst/>
          </a:prstGeom>
          <a:solidFill>
            <a:schemeClr val="bg2"/>
          </a:solidFill>
          <a:ln>
            <a:solidFill>
              <a:schemeClr val="accent1">
                <a:lumMod val="20000"/>
                <a:lumOff val="80000"/>
              </a:schemeClr>
            </a:solidFill>
          </a:ln>
        </p:spPr>
        <p:style>
          <a:lnRef idx="3">
            <a:schemeClr val="lt1"/>
          </a:lnRef>
          <a:fillRef idx="1">
            <a:schemeClr val="accent5"/>
          </a:fillRef>
          <a:effectRef idx="1">
            <a:schemeClr val="accent5"/>
          </a:effectRef>
          <a:fontRef idx="minor">
            <a:schemeClr val="lt1"/>
          </a:fontRef>
        </p:style>
        <p:txBody>
          <a:bodyPr wrap="square">
            <a:spAutoFit/>
          </a:bodyPr>
          <a:lstStyle/>
          <a:p>
            <a:r>
              <a:rPr lang="tr-TR" u="sng" dirty="0" smtClean="0">
                <a:solidFill>
                  <a:prstClr val="black"/>
                </a:solidFill>
                <a:latin typeface="Calibri" pitchFamily="34" charset="0"/>
              </a:rPr>
              <a:t>Zehirli Maddeler</a:t>
            </a:r>
          </a:p>
          <a:p>
            <a:pPr marL="342900" indent="-342900">
              <a:buBlip>
                <a:blip r:embed="rId2"/>
              </a:buBlip>
            </a:pPr>
            <a:r>
              <a:rPr lang="tr-TR" dirty="0" smtClean="0">
                <a:solidFill>
                  <a:prstClr val="black"/>
                </a:solidFill>
                <a:latin typeface="Calibri" pitchFamily="34" charset="0"/>
              </a:rPr>
              <a:t>Kurşun</a:t>
            </a:r>
          </a:p>
          <a:p>
            <a:pPr marL="342900" indent="-342900">
              <a:buBlip>
                <a:blip r:embed="rId2"/>
              </a:buBlip>
            </a:pPr>
            <a:r>
              <a:rPr lang="tr-TR" dirty="0" err="1" smtClean="0">
                <a:solidFill>
                  <a:prstClr val="black"/>
                </a:solidFill>
                <a:latin typeface="Calibri" pitchFamily="34" charset="0"/>
              </a:rPr>
              <a:t>Civa</a:t>
            </a:r>
            <a:endParaRPr lang="tr-TR" dirty="0" smtClean="0">
              <a:solidFill>
                <a:prstClr val="black"/>
              </a:solidFill>
              <a:latin typeface="Calibri" pitchFamily="34" charset="0"/>
            </a:endParaRPr>
          </a:p>
          <a:p>
            <a:pPr marL="342900" indent="-342900">
              <a:buBlip>
                <a:blip r:embed="rId2"/>
              </a:buBlip>
            </a:pPr>
            <a:r>
              <a:rPr lang="tr-TR" dirty="0" smtClean="0">
                <a:solidFill>
                  <a:prstClr val="black"/>
                </a:solidFill>
                <a:latin typeface="Calibri" pitchFamily="34" charset="0"/>
              </a:rPr>
              <a:t>Kadmiyum</a:t>
            </a:r>
          </a:p>
          <a:p>
            <a:pPr marL="342900" indent="-342900">
              <a:buBlip>
                <a:blip r:embed="rId2"/>
              </a:buBlip>
            </a:pPr>
            <a:r>
              <a:rPr lang="tr-TR" dirty="0" smtClean="0">
                <a:solidFill>
                  <a:prstClr val="black"/>
                </a:solidFill>
                <a:latin typeface="Calibri" pitchFamily="34" charset="0"/>
              </a:rPr>
              <a:t>Krom</a:t>
            </a:r>
          </a:p>
          <a:p>
            <a:pPr marL="342900" indent="-342900">
              <a:buBlip>
                <a:blip r:embed="rId2"/>
              </a:buBlip>
            </a:pPr>
            <a:r>
              <a:rPr lang="tr-TR" dirty="0" err="1" smtClean="0">
                <a:solidFill>
                  <a:prstClr val="black"/>
                </a:solidFill>
                <a:latin typeface="Calibri" pitchFamily="34" charset="0"/>
              </a:rPr>
              <a:t>Polibromürlü</a:t>
            </a:r>
            <a:r>
              <a:rPr lang="tr-TR" dirty="0" smtClean="0">
                <a:solidFill>
                  <a:prstClr val="black"/>
                </a:solidFill>
                <a:latin typeface="Calibri" pitchFamily="34" charset="0"/>
              </a:rPr>
              <a:t> </a:t>
            </a:r>
            <a:r>
              <a:rPr lang="tr-TR" dirty="0" err="1" smtClean="0">
                <a:solidFill>
                  <a:prstClr val="black"/>
                </a:solidFill>
                <a:latin typeface="Calibri" pitchFamily="34" charset="0"/>
              </a:rPr>
              <a:t>Bifeniller</a:t>
            </a:r>
            <a:r>
              <a:rPr lang="tr-TR" dirty="0" smtClean="0">
                <a:solidFill>
                  <a:prstClr val="black"/>
                </a:solidFill>
                <a:latin typeface="Calibri" pitchFamily="34" charset="0"/>
              </a:rPr>
              <a:t> (PBB)</a:t>
            </a:r>
          </a:p>
          <a:p>
            <a:pPr marL="342900" indent="-342900">
              <a:buBlip>
                <a:blip r:embed="rId2"/>
              </a:buBlip>
            </a:pPr>
            <a:r>
              <a:rPr lang="tr-TR" dirty="0" err="1" smtClean="0">
                <a:solidFill>
                  <a:prstClr val="black"/>
                </a:solidFill>
                <a:latin typeface="Calibri" pitchFamily="34" charset="0"/>
              </a:rPr>
              <a:t>Polibromürlü</a:t>
            </a:r>
            <a:r>
              <a:rPr lang="tr-TR" dirty="0" smtClean="0">
                <a:solidFill>
                  <a:prstClr val="black"/>
                </a:solidFill>
                <a:latin typeface="Calibri" pitchFamily="34" charset="0"/>
              </a:rPr>
              <a:t> </a:t>
            </a:r>
            <a:r>
              <a:rPr lang="tr-TR" dirty="0" err="1" smtClean="0">
                <a:solidFill>
                  <a:prstClr val="black"/>
                </a:solidFill>
                <a:latin typeface="Calibri" pitchFamily="34" charset="0"/>
              </a:rPr>
              <a:t>Difenil</a:t>
            </a:r>
            <a:r>
              <a:rPr lang="tr-TR" dirty="0" smtClean="0">
                <a:solidFill>
                  <a:prstClr val="black"/>
                </a:solidFill>
                <a:latin typeface="Calibri" pitchFamily="34" charset="0"/>
              </a:rPr>
              <a:t> Eterler (PBDE)</a:t>
            </a:r>
            <a:endParaRPr lang="tr-TR" dirty="0">
              <a:solidFill>
                <a:prstClr val="black"/>
              </a:solidFill>
              <a:latin typeface="Calibri" pitchFamily="34" charset="0"/>
            </a:endParaRPr>
          </a:p>
        </p:txBody>
      </p:sp>
      <p:sp>
        <p:nvSpPr>
          <p:cNvPr id="2" name="Dikdörtgen 1"/>
          <p:cNvSpPr/>
          <p:nvPr/>
        </p:nvSpPr>
        <p:spPr>
          <a:xfrm>
            <a:off x="527293" y="4509120"/>
            <a:ext cx="4572000" cy="1754326"/>
          </a:xfrm>
          <a:prstGeom prst="rect">
            <a:avLst/>
          </a:prstGeom>
        </p:spPr>
        <p:txBody>
          <a:bodyPr>
            <a:spAutoFit/>
          </a:bodyPr>
          <a:lstStyle/>
          <a:p>
            <a:r>
              <a:rPr lang="tr-TR" dirty="0" smtClean="0">
                <a:latin typeface="Calibri" pitchFamily="34" charset="0"/>
              </a:rPr>
              <a:t>AEEE,</a:t>
            </a:r>
          </a:p>
          <a:p>
            <a:r>
              <a:rPr lang="tr-TR" dirty="0" smtClean="0">
                <a:latin typeface="Calibri" pitchFamily="34" charset="0"/>
              </a:rPr>
              <a:t>Üreticilere</a:t>
            </a:r>
            <a:r>
              <a:rPr lang="tr-TR" dirty="0">
                <a:latin typeface="Calibri" pitchFamily="34" charset="0"/>
              </a:rPr>
              <a:t>,</a:t>
            </a:r>
          </a:p>
          <a:p>
            <a:pPr marL="173038" indent="-173038"/>
            <a:r>
              <a:rPr lang="tr-TR" dirty="0">
                <a:latin typeface="Calibri" pitchFamily="34" charset="0"/>
              </a:rPr>
              <a:t>• Belediyelerin kurduğu Atık Getirme </a:t>
            </a:r>
            <a:r>
              <a:rPr lang="tr-TR" dirty="0" smtClean="0">
                <a:latin typeface="Calibri" pitchFamily="34" charset="0"/>
              </a:rPr>
              <a:t>   Merkezlerine</a:t>
            </a:r>
            <a:endParaRPr lang="tr-TR" dirty="0">
              <a:latin typeface="Calibri" pitchFamily="34" charset="0"/>
            </a:endParaRPr>
          </a:p>
          <a:p>
            <a:pPr marL="173038" indent="-173038"/>
            <a:r>
              <a:rPr lang="tr-TR" dirty="0">
                <a:latin typeface="Calibri" pitchFamily="34" charset="0"/>
              </a:rPr>
              <a:t>• Alışveriş merkezlerinde bulunan getirme </a:t>
            </a:r>
            <a:r>
              <a:rPr lang="tr-TR" dirty="0" smtClean="0">
                <a:latin typeface="Calibri" pitchFamily="34" charset="0"/>
              </a:rPr>
              <a:t>merkezlerine teslim </a:t>
            </a:r>
            <a:r>
              <a:rPr lang="tr-TR" dirty="0">
                <a:latin typeface="Calibri" pitchFamily="34" charset="0"/>
              </a:rPr>
              <a:t>edebiliriz.</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1248" y="2420888"/>
            <a:ext cx="4190626" cy="3456384"/>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3492206"/>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1"/>
          <p:cNvSpPr>
            <a:spLocks noGrp="1"/>
          </p:cNvSpPr>
          <p:nvPr>
            <p:ph type="title"/>
          </p:nvPr>
        </p:nvSpPr>
        <p:spPr>
          <a:xfrm>
            <a:off x="395536" y="620688"/>
            <a:ext cx="8424936" cy="954509"/>
          </a:xfrm>
        </p:spPr>
        <p:txBody>
          <a:bodyPr>
            <a:noAutofit/>
          </a:bodyPr>
          <a:lstStyle/>
          <a:p>
            <a:r>
              <a:rPr lang="tr-TR" b="1" dirty="0" smtClean="0">
                <a:solidFill>
                  <a:srgbClr val="002060"/>
                </a:solidFill>
                <a:latin typeface="Calibri" pitchFamily="34" charset="0"/>
              </a:rPr>
              <a:t>Atık Elektrikli ve Elektronik Eşyalar</a:t>
            </a:r>
            <a:endParaRPr lang="tr-TR" b="1" dirty="0">
              <a:solidFill>
                <a:srgbClr val="002060"/>
              </a:solidFill>
              <a:latin typeface="Calibri" pitchFamily="34" charset="0"/>
            </a:endParaRPr>
          </a:p>
        </p:txBody>
      </p:sp>
      <p:sp>
        <p:nvSpPr>
          <p:cNvPr id="4" name="Yuvarlatılmış Dikdörtgen 3"/>
          <p:cNvSpPr/>
          <p:nvPr/>
        </p:nvSpPr>
        <p:spPr>
          <a:xfrm>
            <a:off x="323528" y="1648063"/>
            <a:ext cx="8568952" cy="5209937"/>
          </a:xfrm>
          <a:prstGeom prst="roundRect">
            <a:avLst/>
          </a:prstGeom>
          <a:ln>
            <a:solidFill>
              <a:srgbClr val="FF0000"/>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tr-TR" sz="2000" b="1" u="sng" dirty="0" smtClean="0">
                <a:solidFill>
                  <a:schemeClr val="tx1"/>
                </a:solidFill>
                <a:latin typeface="Calibri" pitchFamily="34" charset="0"/>
              </a:rPr>
              <a:t>Kurşun </a:t>
            </a:r>
          </a:p>
          <a:p>
            <a:r>
              <a:rPr lang="tr-TR" sz="2000" dirty="0">
                <a:solidFill>
                  <a:schemeClr val="tx1"/>
                </a:solidFill>
                <a:latin typeface="Calibri" pitchFamily="34" charset="0"/>
              </a:rPr>
              <a:t>Ö</a:t>
            </a:r>
            <a:r>
              <a:rPr lang="tr-TR" sz="2000" dirty="0" smtClean="0">
                <a:solidFill>
                  <a:schemeClr val="tx1"/>
                </a:solidFill>
                <a:latin typeface="Calibri" pitchFamily="34" charset="0"/>
              </a:rPr>
              <a:t>zellikle </a:t>
            </a:r>
            <a:r>
              <a:rPr lang="tr-TR" sz="2000" dirty="0">
                <a:solidFill>
                  <a:schemeClr val="tx1"/>
                </a:solidFill>
                <a:latin typeface="Calibri" pitchFamily="34" charset="0"/>
              </a:rPr>
              <a:t>çocuklarda merkezi </a:t>
            </a:r>
            <a:r>
              <a:rPr lang="tr-TR" sz="2000" dirty="0" smtClean="0">
                <a:solidFill>
                  <a:schemeClr val="tx1"/>
                </a:solidFill>
                <a:latin typeface="Calibri" pitchFamily="34" charset="0"/>
              </a:rPr>
              <a:t>sinir sistemi </a:t>
            </a:r>
            <a:r>
              <a:rPr lang="tr-TR" sz="2000" dirty="0">
                <a:solidFill>
                  <a:schemeClr val="tx1"/>
                </a:solidFill>
                <a:latin typeface="Calibri" pitchFamily="34" charset="0"/>
              </a:rPr>
              <a:t>üzerinde etkilidir.</a:t>
            </a:r>
          </a:p>
          <a:p>
            <a:r>
              <a:rPr lang="tr-TR" sz="2000" dirty="0">
                <a:solidFill>
                  <a:schemeClr val="tx1"/>
                </a:solidFill>
                <a:latin typeface="Calibri" pitchFamily="34" charset="0"/>
              </a:rPr>
              <a:t>Çocuklarda zihinsel </a:t>
            </a:r>
            <a:r>
              <a:rPr lang="tr-TR" sz="2000" dirty="0" smtClean="0">
                <a:solidFill>
                  <a:schemeClr val="tx1"/>
                </a:solidFill>
                <a:latin typeface="Calibri" pitchFamily="34" charset="0"/>
              </a:rPr>
              <a:t>gelişimini etkiler.</a:t>
            </a:r>
          </a:p>
          <a:p>
            <a:r>
              <a:rPr lang="tr-TR" sz="2000" dirty="0" smtClean="0">
                <a:solidFill>
                  <a:schemeClr val="tx1"/>
                </a:solidFill>
                <a:latin typeface="Calibri" pitchFamily="34" charset="0"/>
              </a:rPr>
              <a:t>Böbreklere </a:t>
            </a:r>
            <a:r>
              <a:rPr lang="tr-TR" sz="2000" dirty="0">
                <a:solidFill>
                  <a:schemeClr val="tx1"/>
                </a:solidFill>
                <a:latin typeface="Calibri" pitchFamily="34" charset="0"/>
              </a:rPr>
              <a:t>ve taşıma </a:t>
            </a:r>
            <a:r>
              <a:rPr lang="tr-TR" sz="2000" dirty="0" smtClean="0">
                <a:solidFill>
                  <a:schemeClr val="tx1"/>
                </a:solidFill>
                <a:latin typeface="Calibri" pitchFamily="34" charset="0"/>
              </a:rPr>
              <a:t>sistemine zarar </a:t>
            </a:r>
            <a:r>
              <a:rPr lang="tr-TR" sz="2000" dirty="0">
                <a:solidFill>
                  <a:schemeClr val="tx1"/>
                </a:solidFill>
                <a:latin typeface="Calibri" pitchFamily="34" charset="0"/>
              </a:rPr>
              <a:t>verir.</a:t>
            </a:r>
          </a:p>
          <a:p>
            <a:r>
              <a:rPr lang="tr-TR" sz="2000" dirty="0">
                <a:solidFill>
                  <a:schemeClr val="tx1"/>
                </a:solidFill>
                <a:latin typeface="Calibri" pitchFamily="34" charset="0"/>
              </a:rPr>
              <a:t>Kansızlığa neden olur.</a:t>
            </a:r>
          </a:p>
          <a:p>
            <a:r>
              <a:rPr lang="tr-TR" sz="2000" b="1" u="sng" dirty="0" err="1">
                <a:solidFill>
                  <a:schemeClr val="tx1"/>
                </a:solidFill>
                <a:latin typeface="Calibri" pitchFamily="34" charset="0"/>
              </a:rPr>
              <a:t>Civa</a:t>
            </a:r>
            <a:endParaRPr lang="tr-TR" sz="2000" b="1" u="sng" dirty="0">
              <a:solidFill>
                <a:schemeClr val="tx1"/>
              </a:solidFill>
              <a:latin typeface="Calibri" pitchFamily="34" charset="0"/>
            </a:endParaRPr>
          </a:p>
          <a:p>
            <a:r>
              <a:rPr lang="tr-TR" sz="2000" dirty="0">
                <a:solidFill>
                  <a:schemeClr val="tx1"/>
                </a:solidFill>
                <a:latin typeface="Calibri" pitchFamily="34" charset="0"/>
              </a:rPr>
              <a:t>Beyine, böbreklere ve </a:t>
            </a:r>
            <a:r>
              <a:rPr lang="tr-TR" sz="2000" dirty="0" smtClean="0">
                <a:solidFill>
                  <a:schemeClr val="tx1"/>
                </a:solidFill>
                <a:latin typeface="Calibri" pitchFamily="34" charset="0"/>
              </a:rPr>
              <a:t>üreme organlarına </a:t>
            </a:r>
            <a:r>
              <a:rPr lang="tr-TR" sz="2000" dirty="0">
                <a:solidFill>
                  <a:schemeClr val="tx1"/>
                </a:solidFill>
                <a:latin typeface="Calibri" pitchFamily="34" charset="0"/>
              </a:rPr>
              <a:t>zarar verir.</a:t>
            </a:r>
          </a:p>
          <a:p>
            <a:r>
              <a:rPr lang="tr-TR" sz="2000" dirty="0">
                <a:solidFill>
                  <a:schemeClr val="tx1"/>
                </a:solidFill>
                <a:latin typeface="Calibri" pitchFamily="34" charset="0"/>
              </a:rPr>
              <a:t>Beyinde hafıza problemine </a:t>
            </a:r>
            <a:r>
              <a:rPr lang="tr-TR" sz="2000" dirty="0" smtClean="0">
                <a:solidFill>
                  <a:schemeClr val="tx1"/>
                </a:solidFill>
                <a:latin typeface="Calibri" pitchFamily="34" charset="0"/>
              </a:rPr>
              <a:t>ve sinirliliğe </a:t>
            </a:r>
            <a:r>
              <a:rPr lang="tr-TR" sz="2000" dirty="0">
                <a:solidFill>
                  <a:schemeClr val="tx1"/>
                </a:solidFill>
                <a:latin typeface="Calibri" pitchFamily="34" charset="0"/>
              </a:rPr>
              <a:t>neden olur.</a:t>
            </a:r>
          </a:p>
          <a:p>
            <a:r>
              <a:rPr lang="tr-TR" sz="2000" dirty="0">
                <a:solidFill>
                  <a:schemeClr val="tx1"/>
                </a:solidFill>
                <a:latin typeface="Calibri" pitchFamily="34" charset="0"/>
              </a:rPr>
              <a:t>Yağ hücrelerinde birikimi </a:t>
            </a:r>
            <a:r>
              <a:rPr lang="tr-TR" sz="2000" dirty="0" smtClean="0">
                <a:solidFill>
                  <a:schemeClr val="tx1"/>
                </a:solidFill>
                <a:latin typeface="Calibri" pitchFamily="34" charset="0"/>
              </a:rPr>
              <a:t>anne sütünden </a:t>
            </a:r>
            <a:r>
              <a:rPr lang="tr-TR" sz="2000" dirty="0">
                <a:solidFill>
                  <a:schemeClr val="tx1"/>
                </a:solidFill>
                <a:latin typeface="Calibri" pitchFamily="34" charset="0"/>
              </a:rPr>
              <a:t>bebeğe geçişe </a:t>
            </a:r>
            <a:r>
              <a:rPr lang="tr-TR" sz="2000" dirty="0" smtClean="0">
                <a:solidFill>
                  <a:schemeClr val="tx1"/>
                </a:solidFill>
                <a:latin typeface="Calibri" pitchFamily="34" charset="0"/>
              </a:rPr>
              <a:t>neden olur</a:t>
            </a:r>
            <a:r>
              <a:rPr lang="tr-TR" sz="2000" dirty="0">
                <a:solidFill>
                  <a:schemeClr val="tx1"/>
                </a:solidFill>
                <a:latin typeface="Calibri" pitchFamily="34" charset="0"/>
              </a:rPr>
              <a:t>.</a:t>
            </a:r>
          </a:p>
          <a:p>
            <a:r>
              <a:rPr lang="tr-TR" sz="2000" b="1" u="sng" dirty="0">
                <a:solidFill>
                  <a:schemeClr val="tx1"/>
                </a:solidFill>
                <a:latin typeface="Calibri" pitchFamily="34" charset="0"/>
              </a:rPr>
              <a:t>Kadmiyum</a:t>
            </a:r>
          </a:p>
          <a:p>
            <a:r>
              <a:rPr lang="tr-TR" sz="2000" dirty="0">
                <a:solidFill>
                  <a:schemeClr val="tx1"/>
                </a:solidFill>
                <a:latin typeface="Calibri" pitchFamily="34" charset="0"/>
              </a:rPr>
              <a:t>Kemik hastalıklarına, akciğer </a:t>
            </a:r>
            <a:r>
              <a:rPr lang="tr-TR" sz="2000" dirty="0" smtClean="0">
                <a:solidFill>
                  <a:schemeClr val="tx1"/>
                </a:solidFill>
                <a:latin typeface="Calibri" pitchFamily="34" charset="0"/>
              </a:rPr>
              <a:t>kanserine </a:t>
            </a:r>
            <a:r>
              <a:rPr lang="tr-TR" sz="2000" dirty="0">
                <a:solidFill>
                  <a:schemeClr val="tx1"/>
                </a:solidFill>
                <a:latin typeface="Calibri" pitchFamily="34" charset="0"/>
              </a:rPr>
              <a:t>ve </a:t>
            </a:r>
            <a:r>
              <a:rPr lang="tr-TR" sz="2000" dirty="0" smtClean="0">
                <a:solidFill>
                  <a:schemeClr val="tx1"/>
                </a:solidFill>
                <a:latin typeface="Calibri" pitchFamily="34" charset="0"/>
              </a:rPr>
              <a:t>kansızlığa neden </a:t>
            </a:r>
            <a:r>
              <a:rPr lang="tr-TR" sz="2000" dirty="0">
                <a:solidFill>
                  <a:schemeClr val="tx1"/>
                </a:solidFill>
                <a:latin typeface="Calibri" pitchFamily="34" charset="0"/>
              </a:rPr>
              <a:t>olabilir.</a:t>
            </a:r>
          </a:p>
          <a:p>
            <a:r>
              <a:rPr lang="tr-TR" sz="2000" b="1" u="sng" dirty="0">
                <a:solidFill>
                  <a:schemeClr val="tx1"/>
                </a:solidFill>
                <a:latin typeface="Calibri" pitchFamily="34" charset="0"/>
              </a:rPr>
              <a:t>Krom (Cr+6)</a:t>
            </a:r>
          </a:p>
          <a:p>
            <a:r>
              <a:rPr lang="es-ES" sz="2000" dirty="0">
                <a:solidFill>
                  <a:schemeClr val="tx1"/>
                </a:solidFill>
                <a:latin typeface="Calibri" pitchFamily="34" charset="0"/>
              </a:rPr>
              <a:t>Uzun süre deri ile temas </a:t>
            </a:r>
            <a:r>
              <a:rPr lang="es-ES" sz="2000" dirty="0" smtClean="0">
                <a:solidFill>
                  <a:schemeClr val="tx1"/>
                </a:solidFill>
                <a:latin typeface="Calibri" pitchFamily="34" charset="0"/>
              </a:rPr>
              <a:t>sonucu</a:t>
            </a:r>
            <a:r>
              <a:rPr lang="tr-TR" sz="2000" dirty="0" smtClean="0">
                <a:solidFill>
                  <a:schemeClr val="tx1"/>
                </a:solidFill>
                <a:latin typeface="Calibri" pitchFamily="34" charset="0"/>
              </a:rPr>
              <a:t> deri </a:t>
            </a:r>
            <a:r>
              <a:rPr lang="tr-TR" sz="2000" dirty="0">
                <a:solidFill>
                  <a:schemeClr val="tx1"/>
                </a:solidFill>
                <a:latin typeface="Calibri" pitchFamily="34" charset="0"/>
              </a:rPr>
              <a:t>ülserine ve isiliğe neden olur.</a:t>
            </a:r>
          </a:p>
          <a:p>
            <a:r>
              <a:rPr lang="tr-TR" sz="2000" dirty="0">
                <a:solidFill>
                  <a:schemeClr val="tx1"/>
                </a:solidFill>
                <a:latin typeface="Calibri" pitchFamily="34" charset="0"/>
              </a:rPr>
              <a:t>Göze direkt teması sonucu </a:t>
            </a:r>
            <a:r>
              <a:rPr lang="tr-TR" sz="2000" dirty="0" smtClean="0">
                <a:solidFill>
                  <a:schemeClr val="tx1"/>
                </a:solidFill>
                <a:latin typeface="Calibri" pitchFamily="34" charset="0"/>
              </a:rPr>
              <a:t>gözde kalıcı </a:t>
            </a:r>
            <a:r>
              <a:rPr lang="tr-TR" sz="2000" dirty="0">
                <a:solidFill>
                  <a:schemeClr val="tx1"/>
                </a:solidFill>
                <a:latin typeface="Calibri" pitchFamily="34" charset="0"/>
              </a:rPr>
              <a:t>hasar oluşturur.</a:t>
            </a:r>
          </a:p>
          <a:p>
            <a:r>
              <a:rPr lang="tr-TR" sz="2000" dirty="0">
                <a:solidFill>
                  <a:schemeClr val="tx1"/>
                </a:solidFill>
                <a:latin typeface="Calibri" pitchFamily="34" charset="0"/>
              </a:rPr>
              <a:t>Burun, boğaz ve ciğerlerde </a:t>
            </a:r>
            <a:r>
              <a:rPr lang="tr-TR" sz="2000" dirty="0" smtClean="0">
                <a:solidFill>
                  <a:schemeClr val="tx1"/>
                </a:solidFill>
                <a:latin typeface="Calibri" pitchFamily="34" charset="0"/>
              </a:rPr>
              <a:t>tahrişe neden </a:t>
            </a:r>
            <a:r>
              <a:rPr lang="tr-TR" sz="2000" dirty="0">
                <a:solidFill>
                  <a:schemeClr val="tx1"/>
                </a:solidFill>
                <a:latin typeface="Calibri" pitchFamily="34" charset="0"/>
              </a:rPr>
              <a:t>olur. </a:t>
            </a:r>
          </a:p>
        </p:txBody>
      </p:sp>
    </p:spTree>
    <p:extLst>
      <p:ext uri="{BB962C8B-B14F-4D97-AF65-F5344CB8AC3E}">
        <p14:creationId xmlns:p14="http://schemas.microsoft.com/office/powerpoint/2010/main" val="1225803535"/>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1"/>
          <p:cNvSpPr>
            <a:spLocks noGrp="1"/>
          </p:cNvSpPr>
          <p:nvPr>
            <p:ph type="title"/>
          </p:nvPr>
        </p:nvSpPr>
        <p:spPr>
          <a:xfrm>
            <a:off x="323527" y="620688"/>
            <a:ext cx="8454711" cy="1008112"/>
          </a:xfrm>
        </p:spPr>
        <p:txBody>
          <a:bodyPr>
            <a:noAutofit/>
          </a:bodyPr>
          <a:lstStyle/>
          <a:p>
            <a:r>
              <a:rPr lang="tr-TR" b="1" dirty="0" smtClean="0">
                <a:solidFill>
                  <a:srgbClr val="002060"/>
                </a:solidFill>
                <a:latin typeface="Calibri" pitchFamily="34" charset="0"/>
              </a:rPr>
              <a:t>Ömrünü Tamamlamış Lastikler</a:t>
            </a:r>
            <a:endParaRPr lang="tr-TR" b="1" dirty="0">
              <a:solidFill>
                <a:srgbClr val="002060"/>
              </a:solidFill>
              <a:latin typeface="Calibri" pitchFamily="34" charset="0"/>
            </a:endParaRPr>
          </a:p>
        </p:txBody>
      </p:sp>
      <p:sp>
        <p:nvSpPr>
          <p:cNvPr id="2" name="Dikdörtgen 1"/>
          <p:cNvSpPr/>
          <p:nvPr/>
        </p:nvSpPr>
        <p:spPr>
          <a:xfrm>
            <a:off x="251520" y="2276872"/>
            <a:ext cx="4464496" cy="4031873"/>
          </a:xfrm>
          <a:prstGeom prst="rect">
            <a:avLst/>
          </a:prstGeom>
        </p:spPr>
        <p:txBody>
          <a:bodyPr wrap="square">
            <a:spAutoFit/>
          </a:bodyPr>
          <a:lstStyle/>
          <a:p>
            <a:r>
              <a:rPr lang="tr-TR" sz="2400" dirty="0">
                <a:latin typeface="Calibri" pitchFamily="34" charset="0"/>
              </a:rPr>
              <a:t>Araç lastiğinizin diş derinliği 1.6 mm </a:t>
            </a:r>
            <a:r>
              <a:rPr lang="tr-TR" sz="2400" dirty="0" err="1">
                <a:latin typeface="Calibri" pitchFamily="34" charset="0"/>
              </a:rPr>
              <a:t>nin</a:t>
            </a:r>
            <a:r>
              <a:rPr lang="tr-TR" sz="2400" dirty="0">
                <a:latin typeface="Calibri" pitchFamily="34" charset="0"/>
              </a:rPr>
              <a:t> altında ise </a:t>
            </a:r>
            <a:r>
              <a:rPr lang="tr-TR" sz="2400" dirty="0" smtClean="0">
                <a:latin typeface="Calibri" pitchFamily="34" charset="0"/>
              </a:rPr>
              <a:t>artık </a:t>
            </a:r>
            <a:r>
              <a:rPr lang="tr-TR" sz="2400" dirty="0">
                <a:latin typeface="Calibri" pitchFamily="34" charset="0"/>
              </a:rPr>
              <a:t>lastik değil </a:t>
            </a:r>
            <a:r>
              <a:rPr lang="tr-TR" sz="2400" dirty="0" smtClean="0">
                <a:latin typeface="Calibri" pitchFamily="34" charset="0"/>
              </a:rPr>
              <a:t>bir atığa </a:t>
            </a:r>
            <a:r>
              <a:rPr lang="tr-TR" sz="2400" dirty="0">
                <a:latin typeface="Calibri" pitchFamily="34" charset="0"/>
              </a:rPr>
              <a:t>sahipsiniz</a:t>
            </a:r>
            <a:r>
              <a:rPr lang="tr-TR" sz="2400" dirty="0" smtClean="0">
                <a:latin typeface="Calibri" pitchFamily="34" charset="0"/>
              </a:rPr>
              <a:t>.</a:t>
            </a:r>
          </a:p>
          <a:p>
            <a:endParaRPr lang="tr-TR" sz="1600" dirty="0">
              <a:latin typeface="Calibri" pitchFamily="34" charset="0"/>
            </a:endParaRPr>
          </a:p>
          <a:p>
            <a:r>
              <a:rPr lang="tr-TR" sz="2400" b="1" dirty="0">
                <a:latin typeface="Calibri" pitchFamily="34" charset="0"/>
              </a:rPr>
              <a:t>ESKİ LASTİĞİMİZİ NE YAPACAĞIZ?</a:t>
            </a:r>
          </a:p>
          <a:p>
            <a:r>
              <a:rPr lang="tr-TR" sz="2400" dirty="0">
                <a:latin typeface="Calibri" pitchFamily="34" charset="0"/>
              </a:rPr>
              <a:t>Ömrünü tamamlamış lastiklerinizi (ÖTL) ücretsiz olarak satın </a:t>
            </a:r>
            <a:r>
              <a:rPr lang="tr-TR" sz="2400" dirty="0" smtClean="0">
                <a:latin typeface="Calibri" pitchFamily="34" charset="0"/>
              </a:rPr>
              <a:t>aldığımız noktaya ya da </a:t>
            </a:r>
            <a:r>
              <a:rPr lang="tr-TR" sz="2400" dirty="0">
                <a:latin typeface="Calibri" pitchFamily="34" charset="0"/>
              </a:rPr>
              <a:t>lastik değişimi yapılan servis noktalarına </a:t>
            </a:r>
            <a:r>
              <a:rPr lang="tr-TR" sz="2400" dirty="0" smtClean="0">
                <a:latin typeface="Calibri" pitchFamily="34" charset="0"/>
              </a:rPr>
              <a:t>iade edebiliriz.</a:t>
            </a:r>
          </a:p>
          <a:p>
            <a:endParaRPr lang="tr-TR" sz="2400" dirty="0">
              <a:latin typeface="Calibri" pitchFamily="34" charset="0"/>
            </a:endParaRPr>
          </a:p>
        </p:txBody>
      </p:sp>
      <p:pic>
        <p:nvPicPr>
          <p:cNvPr id="4" name="Picture 2" descr="http://www.yesiloji.com/assets/uploads/images/HaberResim/Ocak2013/LastikGeriDonusumFikri.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3573016"/>
            <a:ext cx="4108867" cy="306521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113" y="1790700"/>
            <a:ext cx="3178126" cy="163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74144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1"/>
          <p:cNvSpPr>
            <a:spLocks noGrp="1"/>
          </p:cNvSpPr>
          <p:nvPr>
            <p:ph type="title"/>
          </p:nvPr>
        </p:nvSpPr>
        <p:spPr>
          <a:xfrm>
            <a:off x="323528" y="620689"/>
            <a:ext cx="8424936" cy="864096"/>
          </a:xfrm>
        </p:spPr>
        <p:txBody>
          <a:bodyPr>
            <a:noAutofit/>
          </a:bodyPr>
          <a:lstStyle/>
          <a:p>
            <a:r>
              <a:rPr lang="tr-TR" sz="4000" b="1" dirty="0" smtClean="0">
                <a:solidFill>
                  <a:srgbClr val="002060"/>
                </a:solidFill>
                <a:latin typeface="Calibri" pitchFamily="34" charset="0"/>
              </a:rPr>
              <a:t>Ömrünü Tamamlamış Lastikler</a:t>
            </a:r>
            <a:endParaRPr lang="tr-TR" sz="4000" b="1" dirty="0">
              <a:solidFill>
                <a:srgbClr val="002060"/>
              </a:solidFill>
              <a:latin typeface="Calibri" pitchFamily="34" charset="0"/>
            </a:endParaRPr>
          </a:p>
        </p:txBody>
      </p:sp>
      <p:sp>
        <p:nvSpPr>
          <p:cNvPr id="2" name="Dikdörtgen 1"/>
          <p:cNvSpPr/>
          <p:nvPr/>
        </p:nvSpPr>
        <p:spPr>
          <a:xfrm>
            <a:off x="611560" y="2276872"/>
            <a:ext cx="8020495" cy="3416320"/>
          </a:xfrm>
          <a:prstGeom prst="rect">
            <a:avLst/>
          </a:prstGeom>
        </p:spPr>
        <p:txBody>
          <a:bodyPr wrap="square">
            <a:spAutoFit/>
          </a:bodyPr>
          <a:lstStyle/>
          <a:p>
            <a:r>
              <a:rPr lang="tr-TR" sz="2400" dirty="0">
                <a:latin typeface="Calibri" pitchFamily="34" charset="0"/>
              </a:rPr>
              <a:t>ÖMRÜNÜ TAMAMLAMIŞ LASTİKLER UYGUN </a:t>
            </a:r>
            <a:r>
              <a:rPr lang="tr-TR" sz="2400" dirty="0" smtClean="0">
                <a:latin typeface="Calibri" pitchFamily="34" charset="0"/>
              </a:rPr>
              <a:t>DEPOLANMADIĞINDA ZARARLI </a:t>
            </a:r>
            <a:r>
              <a:rPr lang="tr-TR" sz="2400" dirty="0">
                <a:latin typeface="Calibri" pitchFamily="34" charset="0"/>
              </a:rPr>
              <a:t>MIDIR</a:t>
            </a:r>
            <a:r>
              <a:rPr lang="tr-TR" sz="2400" dirty="0" smtClean="0">
                <a:latin typeface="Calibri" pitchFamily="34" charset="0"/>
              </a:rPr>
              <a:t>?</a:t>
            </a:r>
          </a:p>
          <a:p>
            <a:endParaRPr lang="tr-TR" sz="2400" dirty="0">
              <a:latin typeface="Calibri" pitchFamily="34" charset="0"/>
            </a:endParaRPr>
          </a:p>
          <a:p>
            <a:r>
              <a:rPr lang="tr-TR" sz="2400" dirty="0">
                <a:latin typeface="Calibri" pitchFamily="34" charset="0"/>
              </a:rPr>
              <a:t>• Sivrisinek ve fareler için uygun bir üreme alanı olacağı gibi </a:t>
            </a:r>
            <a:r>
              <a:rPr lang="tr-TR" sz="2400" dirty="0" smtClean="0">
                <a:latin typeface="Calibri" pitchFamily="34" charset="0"/>
              </a:rPr>
              <a:t>salgın hastalıkların </a:t>
            </a:r>
            <a:r>
              <a:rPr lang="tr-TR" sz="2400" dirty="0">
                <a:latin typeface="Calibri" pitchFamily="34" charset="0"/>
              </a:rPr>
              <a:t>yayılmasında da etken bir rol oynamaktadır</a:t>
            </a:r>
            <a:r>
              <a:rPr lang="tr-TR" sz="2400" dirty="0" smtClean="0">
                <a:latin typeface="Calibri" pitchFamily="34" charset="0"/>
              </a:rPr>
              <a:t>.</a:t>
            </a:r>
          </a:p>
          <a:p>
            <a:endParaRPr lang="tr-TR" sz="2400" dirty="0">
              <a:latin typeface="Calibri" pitchFamily="34" charset="0"/>
            </a:endParaRPr>
          </a:p>
          <a:p>
            <a:r>
              <a:rPr lang="tr-TR" sz="2400" dirty="0">
                <a:latin typeface="Calibri" pitchFamily="34" charset="0"/>
              </a:rPr>
              <a:t>• Bu yığınlar, gerekli tedbirler alınmadığı takdirde günlerce </a:t>
            </a:r>
            <a:r>
              <a:rPr lang="tr-TR" sz="2400" dirty="0" smtClean="0">
                <a:latin typeface="Calibri" pitchFamily="34" charset="0"/>
              </a:rPr>
              <a:t>söndürülmesi mümkün </a:t>
            </a:r>
            <a:r>
              <a:rPr lang="tr-TR" sz="2400" dirty="0">
                <a:latin typeface="Calibri" pitchFamily="34" charset="0"/>
              </a:rPr>
              <a:t>olmayan yangınlara ve zehirli gazların oluşumuna neden </a:t>
            </a:r>
            <a:r>
              <a:rPr lang="tr-TR" sz="2400" dirty="0" smtClean="0">
                <a:latin typeface="Calibri" pitchFamily="34" charset="0"/>
              </a:rPr>
              <a:t>olurlar.</a:t>
            </a:r>
            <a:endParaRPr lang="tr-TR" sz="2400" dirty="0">
              <a:latin typeface="Calibri" pitchFamily="34" charset="0"/>
            </a:endParaRPr>
          </a:p>
        </p:txBody>
      </p:sp>
    </p:spTree>
    <p:extLst>
      <p:ext uri="{BB962C8B-B14F-4D97-AF65-F5344CB8AC3E}">
        <p14:creationId xmlns:p14="http://schemas.microsoft.com/office/powerpoint/2010/main" val="232518060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şlık 1"/>
          <p:cNvSpPr>
            <a:spLocks noGrp="1"/>
          </p:cNvSpPr>
          <p:nvPr>
            <p:ph type="title"/>
          </p:nvPr>
        </p:nvSpPr>
        <p:spPr>
          <a:xfrm>
            <a:off x="323528" y="620689"/>
            <a:ext cx="8352928" cy="936104"/>
          </a:xfrm>
        </p:spPr>
        <p:txBody>
          <a:bodyPr>
            <a:noAutofit/>
          </a:bodyPr>
          <a:lstStyle/>
          <a:p>
            <a:r>
              <a:rPr lang="tr-TR" b="1" dirty="0" smtClean="0">
                <a:solidFill>
                  <a:srgbClr val="002060"/>
                </a:solidFill>
                <a:latin typeface="Calibri" pitchFamily="34" charset="0"/>
              </a:rPr>
              <a:t>Ömrünü Tamamlamış Lastikler</a:t>
            </a:r>
            <a:endParaRPr lang="tr-TR" b="1" dirty="0">
              <a:solidFill>
                <a:srgbClr val="002060"/>
              </a:solidFill>
              <a:latin typeface="Calibri" pitchFamily="34" charset="0"/>
            </a:endParaRP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4048" y="2996952"/>
            <a:ext cx="4032448" cy="2673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Dikdörtgen 5"/>
          <p:cNvSpPr/>
          <p:nvPr/>
        </p:nvSpPr>
        <p:spPr>
          <a:xfrm>
            <a:off x="439937" y="2132856"/>
            <a:ext cx="4564111" cy="4154984"/>
          </a:xfrm>
          <a:prstGeom prst="rect">
            <a:avLst/>
          </a:prstGeom>
        </p:spPr>
        <p:txBody>
          <a:bodyPr wrap="square">
            <a:spAutoFit/>
          </a:bodyPr>
          <a:lstStyle/>
          <a:p>
            <a:r>
              <a:rPr lang="tr-TR" sz="2400" dirty="0" err="1" smtClean="0">
                <a:latin typeface="Calibri" pitchFamily="34" charset="0"/>
              </a:rPr>
              <a:t>ÖTL’ler</a:t>
            </a:r>
            <a:r>
              <a:rPr lang="tr-TR" sz="2400" dirty="0" smtClean="0">
                <a:latin typeface="Calibri" pitchFamily="34" charset="0"/>
              </a:rPr>
              <a:t> geri kazanıldığında,</a:t>
            </a:r>
          </a:p>
          <a:p>
            <a:r>
              <a:rPr lang="tr-TR" sz="2400" dirty="0" smtClean="0">
                <a:latin typeface="Calibri" pitchFamily="34" charset="0"/>
              </a:rPr>
              <a:t>Yaklaşık %73 oranında granül kauçuk malzemesi, %19 oranında çelik tel ve %8 oranında tekstil ve diğer malzemeler geri kazanılmaktadır.</a:t>
            </a:r>
          </a:p>
          <a:p>
            <a:endParaRPr lang="tr-TR" sz="2400" dirty="0">
              <a:latin typeface="Calibri" pitchFamily="34" charset="0"/>
            </a:endParaRPr>
          </a:p>
          <a:p>
            <a:r>
              <a:rPr lang="tr-TR" sz="2400" dirty="0" err="1" smtClean="0">
                <a:latin typeface="Calibri" pitchFamily="34" charset="0"/>
              </a:rPr>
              <a:t>Piroliz</a:t>
            </a:r>
            <a:r>
              <a:rPr lang="tr-TR" sz="2400" dirty="0" smtClean="0">
                <a:latin typeface="Calibri" pitchFamily="34" charset="0"/>
              </a:rPr>
              <a:t> yöntemi kullanılarak, karbon siyahı, aromatik yağlar, tel ve ısıl değeri çok yüksek olan </a:t>
            </a:r>
            <a:r>
              <a:rPr lang="tr-TR" sz="2400" dirty="0" err="1" smtClean="0">
                <a:latin typeface="Calibri" pitchFamily="34" charset="0"/>
              </a:rPr>
              <a:t>pirolitik</a:t>
            </a:r>
            <a:r>
              <a:rPr lang="tr-TR" sz="2400" dirty="0" smtClean="0">
                <a:latin typeface="Calibri" pitchFamily="34" charset="0"/>
              </a:rPr>
              <a:t> gaz elde edilebilir.</a:t>
            </a:r>
            <a:endParaRPr lang="tr-TR" sz="2400" dirty="0">
              <a:latin typeface="Calibri" pitchFamily="34" charset="0"/>
            </a:endParaRPr>
          </a:p>
        </p:txBody>
      </p:sp>
    </p:spTree>
    <p:extLst>
      <p:ext uri="{BB962C8B-B14F-4D97-AF65-F5344CB8AC3E}">
        <p14:creationId xmlns:p14="http://schemas.microsoft.com/office/powerpoint/2010/main" val="232518060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İçerik Yer Tutucusu 3"/>
          <p:cNvGraphicFramePr>
            <a:graphicFrameLocks noGrp="1"/>
          </p:cNvGraphicFramePr>
          <p:nvPr>
            <p:ph idx="1"/>
            <p:extLst>
              <p:ext uri="{D42A27DB-BD31-4B8C-83A1-F6EECF244321}">
                <p14:modId xmlns:p14="http://schemas.microsoft.com/office/powerpoint/2010/main" val="1399945573"/>
              </p:ext>
            </p:extLst>
          </p:nvPr>
        </p:nvGraphicFramePr>
        <p:xfrm>
          <a:off x="527518" y="548681"/>
          <a:ext cx="8292953" cy="4643367"/>
        </p:xfrm>
        <a:graphic>
          <a:graphicData uri="http://schemas.openxmlformats.org/drawingml/2006/table">
            <a:tbl>
              <a:tblPr firstRow="1" bandRow="1">
                <a:tableStyleId>{5C22544A-7EE6-4342-B048-85BDC9FD1C3A}</a:tableStyleId>
              </a:tblPr>
              <a:tblGrid>
                <a:gridCol w="6240360"/>
                <a:gridCol w="2052593"/>
              </a:tblGrid>
              <a:tr h="1041817">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2800" b="1" dirty="0" smtClean="0">
                          <a:solidFill>
                            <a:srgbClr val="FF0000"/>
                          </a:solidFill>
                          <a:latin typeface="Calibri" pitchFamily="34" charset="0"/>
                        </a:rPr>
                        <a:t>2872 sayılı Çevre Kanununun 20. Maddesinde Yer Alan </a:t>
                      </a:r>
                    </a:p>
                    <a:p>
                      <a:pPr marL="0" marR="0" indent="0" algn="ctr" defTabSz="914400" rtl="0" eaLnBrk="1" fontAlgn="auto" latinLnBrk="0" hangingPunct="1">
                        <a:lnSpc>
                          <a:spcPct val="100000"/>
                        </a:lnSpc>
                        <a:spcBef>
                          <a:spcPts val="0"/>
                        </a:spcBef>
                        <a:spcAft>
                          <a:spcPts val="0"/>
                        </a:spcAft>
                        <a:buClrTx/>
                        <a:buSzTx/>
                        <a:buFontTx/>
                        <a:buNone/>
                        <a:tabLst/>
                        <a:defRPr/>
                      </a:pPr>
                      <a:r>
                        <a:rPr lang="tr-TR" sz="2800" b="1" dirty="0" smtClean="0">
                          <a:solidFill>
                            <a:srgbClr val="FF0000"/>
                          </a:solidFill>
                          <a:latin typeface="Calibri" pitchFamily="34" charset="0"/>
                        </a:rPr>
                        <a:t>Para Cezaları</a:t>
                      </a:r>
                    </a:p>
                  </a:txBody>
                  <a:tcPr/>
                </a:tc>
                <a:tc hMerge="1">
                  <a:txBody>
                    <a:bodyPr/>
                    <a:lstStyle/>
                    <a:p>
                      <a:endParaRPr lang="tr-TR" dirty="0"/>
                    </a:p>
                  </a:txBody>
                  <a:tcPr/>
                </a:tc>
              </a:tr>
              <a:tr h="408885">
                <a:tc>
                  <a:txBody>
                    <a:bodyPr/>
                    <a:lstStyle/>
                    <a:p>
                      <a:r>
                        <a:rPr lang="tr-TR" b="1" dirty="0" smtClean="0">
                          <a:solidFill>
                            <a:srgbClr val="002060"/>
                          </a:solidFill>
                          <a:latin typeface="Calibri" pitchFamily="34" charset="0"/>
                        </a:rPr>
                        <a:t>Uygulama</a:t>
                      </a:r>
                    </a:p>
                  </a:txBody>
                  <a:tcPr/>
                </a:tc>
                <a:tc>
                  <a:txBody>
                    <a:bodyPr/>
                    <a:lstStyle/>
                    <a:p>
                      <a:pPr algn="l"/>
                      <a:r>
                        <a:rPr lang="tr-TR" b="1" dirty="0" smtClean="0">
                          <a:solidFill>
                            <a:srgbClr val="002060"/>
                          </a:solidFill>
                          <a:latin typeface="Calibri" pitchFamily="34" charset="0"/>
                        </a:rPr>
                        <a:t>İdarî Para Cezası </a:t>
                      </a:r>
                      <a:endParaRPr lang="tr-TR" b="1" dirty="0"/>
                    </a:p>
                  </a:txBody>
                  <a:tcPr/>
                </a:tc>
              </a:tr>
              <a:tr h="4368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dirty="0" smtClean="0">
                          <a:solidFill>
                            <a:srgbClr val="002060"/>
                          </a:solidFill>
                          <a:latin typeface="Calibri" pitchFamily="34" charset="0"/>
                        </a:rPr>
                        <a:t>Yetkili makamlardan çevre izin almadan tesis  kuranlara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u="sng" dirty="0" smtClean="0">
                          <a:solidFill>
                            <a:srgbClr val="C00000"/>
                          </a:solidFill>
                          <a:latin typeface="Calibri" pitchFamily="34" charset="0"/>
                        </a:rPr>
                        <a:t>42.232 TL</a:t>
                      </a:r>
                      <a:endParaRPr lang="tr-TR" sz="2000" dirty="0" smtClean="0"/>
                    </a:p>
                  </a:txBody>
                  <a:tcPr/>
                </a:tc>
              </a:tr>
              <a:tr h="7729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dirty="0" smtClean="0">
                          <a:solidFill>
                            <a:srgbClr val="002060"/>
                          </a:solidFill>
                          <a:latin typeface="Calibri" pitchFamily="34" charset="0"/>
                        </a:rPr>
                        <a:t>İzne tâbi tutulan tesislerde</a:t>
                      </a:r>
                      <a:r>
                        <a:rPr lang="tr-TR" sz="2000" baseline="0" dirty="0" smtClean="0">
                          <a:solidFill>
                            <a:srgbClr val="002060"/>
                          </a:solidFill>
                          <a:latin typeface="Calibri" pitchFamily="34" charset="0"/>
                        </a:rPr>
                        <a:t> </a:t>
                      </a:r>
                      <a:r>
                        <a:rPr lang="tr-TR" sz="2000" dirty="0" smtClean="0">
                          <a:solidFill>
                            <a:srgbClr val="002060"/>
                          </a:solidFill>
                          <a:latin typeface="Calibri" pitchFamily="34" charset="0"/>
                        </a:rPr>
                        <a:t>emisyon miktarları sınırları aşıyorsa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u="sng" dirty="0" smtClean="0">
                          <a:solidFill>
                            <a:srgbClr val="C00000"/>
                          </a:solidFill>
                          <a:latin typeface="Calibri" pitchFamily="34" charset="0"/>
                        </a:rPr>
                        <a:t>84.468 TL </a:t>
                      </a:r>
                      <a:endParaRPr lang="tr-TR" sz="2000" dirty="0" smtClean="0"/>
                    </a:p>
                  </a:txBody>
                  <a:tcPr/>
                </a:tc>
              </a:tr>
              <a:tr h="7729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dirty="0" smtClean="0">
                          <a:solidFill>
                            <a:srgbClr val="002060"/>
                          </a:solidFill>
                          <a:latin typeface="Calibri" pitchFamily="34" charset="0"/>
                        </a:rPr>
                        <a:t>İzin belgesi</a:t>
                      </a:r>
                      <a:r>
                        <a:rPr lang="tr-TR" sz="2000" baseline="0" dirty="0" smtClean="0">
                          <a:solidFill>
                            <a:srgbClr val="002060"/>
                          </a:solidFill>
                          <a:latin typeface="Calibri" pitchFamily="34" charset="0"/>
                        </a:rPr>
                        <a:t> alan tesisler </a:t>
                      </a:r>
                      <a:r>
                        <a:rPr lang="tr-TR" sz="2000" dirty="0" smtClean="0">
                          <a:solidFill>
                            <a:srgbClr val="002060"/>
                          </a:solidFill>
                          <a:latin typeface="Calibri" pitchFamily="34" charset="0"/>
                        </a:rPr>
                        <a:t>öngörülen önlemleri almadan veya emisyon standartlarını</a:t>
                      </a:r>
                      <a:r>
                        <a:rPr lang="tr-TR" sz="2000" baseline="0" dirty="0" smtClean="0">
                          <a:solidFill>
                            <a:srgbClr val="002060"/>
                          </a:solidFill>
                          <a:latin typeface="Calibri" pitchFamily="34" charset="0"/>
                        </a:rPr>
                        <a:t> sağlamadan çalışıyorlarsa</a:t>
                      </a:r>
                      <a:endParaRPr lang="tr-TR" sz="2000" dirty="0" smtClean="0">
                        <a:solidFill>
                          <a:srgbClr val="002060"/>
                        </a:solidFill>
                        <a:latin typeface="Calibri"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u="sng" dirty="0" smtClean="0">
                          <a:solidFill>
                            <a:srgbClr val="C00000"/>
                          </a:solidFill>
                          <a:latin typeface="Calibri" pitchFamily="34" charset="0"/>
                        </a:rPr>
                        <a:t>42.232 TL</a:t>
                      </a:r>
                      <a:r>
                        <a:rPr lang="tr-TR" sz="2000" dirty="0" smtClean="0">
                          <a:solidFill>
                            <a:srgbClr val="C00000"/>
                          </a:solidFill>
                          <a:latin typeface="Calibri" pitchFamily="34" charset="0"/>
                        </a:rPr>
                        <a:t> </a:t>
                      </a:r>
                      <a:endParaRPr lang="tr-TR" sz="2000" dirty="0" smtClean="0"/>
                    </a:p>
                  </a:txBody>
                  <a:tcPr/>
                </a:tc>
              </a:tr>
              <a:tr h="7729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dirty="0" smtClean="0">
                          <a:solidFill>
                            <a:srgbClr val="002060"/>
                          </a:solidFill>
                          <a:latin typeface="Calibri" pitchFamily="34" charset="0"/>
                        </a:rPr>
                        <a:t>Atık alım, ön arıtma, arıtma veya bertaraf tesislerini kurmayanlar ile kurup da çalıştırmayanlara *</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u="sng" dirty="0" smtClean="0">
                          <a:solidFill>
                            <a:srgbClr val="C00000"/>
                          </a:solidFill>
                          <a:latin typeface="Calibri" pitchFamily="34" charset="0"/>
                        </a:rPr>
                        <a:t>105.587 TL</a:t>
                      </a:r>
                      <a:endParaRPr lang="tr-TR" sz="2000" dirty="0" smtClean="0"/>
                    </a:p>
                  </a:txBody>
                  <a:tcPr/>
                </a:tc>
              </a:tr>
              <a:tr h="43689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dirty="0" smtClean="0">
                          <a:solidFill>
                            <a:srgbClr val="002060"/>
                          </a:solidFill>
                          <a:latin typeface="Calibri" pitchFamily="34" charset="0"/>
                        </a:rPr>
                        <a:t>Önlem almadan atıkları toprağa verenlere</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2000" u="sng" dirty="0" smtClean="0">
                          <a:solidFill>
                            <a:srgbClr val="C00000"/>
                          </a:solidFill>
                          <a:latin typeface="Calibri" pitchFamily="34" charset="0"/>
                        </a:rPr>
                        <a:t>42.232 TL</a:t>
                      </a:r>
                      <a:endParaRPr lang="tr-TR" sz="2000" dirty="0" smtClean="0"/>
                    </a:p>
                  </a:txBody>
                  <a:tcPr/>
                </a:tc>
              </a:tr>
            </a:tbl>
          </a:graphicData>
        </a:graphic>
      </p:graphicFrame>
      <p:sp>
        <p:nvSpPr>
          <p:cNvPr id="2" name="Metin kutusu 1"/>
          <p:cNvSpPr txBox="1"/>
          <p:nvPr/>
        </p:nvSpPr>
        <p:spPr>
          <a:xfrm>
            <a:off x="502520" y="5373216"/>
            <a:ext cx="8208913" cy="1077218"/>
          </a:xfrm>
          <a:prstGeom prst="rect">
            <a:avLst/>
          </a:prstGeom>
          <a:noFill/>
        </p:spPr>
        <p:txBody>
          <a:bodyPr wrap="square" rtlCol="0">
            <a:spAutoFit/>
          </a:bodyPr>
          <a:lstStyle/>
          <a:p>
            <a:r>
              <a:rPr lang="tr-TR" sz="1600" dirty="0">
                <a:solidFill>
                  <a:srgbClr val="002060"/>
                </a:solidFill>
                <a:latin typeface="Calibri" pitchFamily="34" charset="0"/>
              </a:rPr>
              <a:t> </a:t>
            </a:r>
            <a:r>
              <a:rPr lang="tr-TR" sz="1600" dirty="0" smtClean="0">
                <a:solidFill>
                  <a:srgbClr val="002060"/>
                </a:solidFill>
                <a:latin typeface="Calibri" pitchFamily="34" charset="0"/>
              </a:rPr>
              <a:t>           * Üretim</a:t>
            </a:r>
            <a:r>
              <a:rPr lang="tr-TR" sz="1600" dirty="0">
                <a:solidFill>
                  <a:srgbClr val="002060"/>
                </a:solidFill>
                <a:latin typeface="Calibri" pitchFamily="34" charset="0"/>
              </a:rPr>
              <a:t>, tüketim ve hizmet faaliyetleri sonucunda oluşan atıklarını alıcı ortamlara doğrudan veya dolaylı vermeleri uygun görülmeyen tesis ve işletmeler ile yerleşim birimleri atıklarını yönetmeliklerde belirlenen standart ve yöntemlere uygun olarak arıtmak ve bertaraf etmekle veya ettirmekle ve  öngörülen izinleri almakla yükümlüdürler. </a:t>
            </a:r>
          </a:p>
        </p:txBody>
      </p:sp>
    </p:spTree>
    <p:extLst>
      <p:ext uri="{BB962C8B-B14F-4D97-AF65-F5344CB8AC3E}">
        <p14:creationId xmlns:p14="http://schemas.microsoft.com/office/powerpoint/2010/main" val="134818262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95536" y="1340768"/>
            <a:ext cx="8496944" cy="722786"/>
          </a:xfrm>
          <a:ln>
            <a:noFill/>
          </a:ln>
        </p:spPr>
        <p:txBody>
          <a:bodyPr>
            <a:normAutofit fontScale="92500"/>
          </a:bodyPr>
          <a:lstStyle/>
          <a:p>
            <a:pPr marL="68580" indent="0" algn="ctr">
              <a:buNone/>
            </a:pPr>
            <a:r>
              <a:rPr lang="tr-TR" sz="3500" dirty="0" smtClean="0">
                <a:solidFill>
                  <a:srgbClr val="002060"/>
                </a:solidFill>
                <a:latin typeface="Calibri" pitchFamily="34" charset="0"/>
              </a:rPr>
              <a:t>      ...</a:t>
            </a:r>
            <a:r>
              <a:rPr lang="tr-TR" sz="3500" b="1" dirty="0" smtClean="0">
                <a:solidFill>
                  <a:srgbClr val="002060"/>
                </a:solidFill>
                <a:latin typeface="Calibri" pitchFamily="34" charset="0"/>
              </a:rPr>
              <a:t>DİNLEDİĞİNİZ </a:t>
            </a:r>
            <a:r>
              <a:rPr lang="tr-TR" sz="3500" b="1" dirty="0">
                <a:solidFill>
                  <a:srgbClr val="002060"/>
                </a:solidFill>
                <a:latin typeface="Calibri" pitchFamily="34" charset="0"/>
              </a:rPr>
              <a:t>İÇİN </a:t>
            </a:r>
            <a:r>
              <a:rPr lang="tr-TR" sz="3500" b="1" dirty="0" smtClean="0">
                <a:solidFill>
                  <a:srgbClr val="002060"/>
                </a:solidFill>
                <a:latin typeface="Calibri" pitchFamily="34" charset="0"/>
              </a:rPr>
              <a:t>TEŞEKKÜRLER</a:t>
            </a:r>
            <a:r>
              <a:rPr lang="tr-TR" sz="3500" dirty="0" smtClean="0">
                <a:solidFill>
                  <a:srgbClr val="002060"/>
                </a:solidFill>
                <a:latin typeface="Calibri" pitchFamily="34" charset="0"/>
              </a:rPr>
              <a:t>…</a:t>
            </a:r>
            <a:r>
              <a:rPr lang="tr-TR" sz="3900" dirty="0" smtClean="0">
                <a:solidFill>
                  <a:schemeClr val="tx1"/>
                </a:solidFill>
                <a:latin typeface="Calibri" pitchFamily="34" charset="0"/>
              </a:rPr>
              <a:t>	</a:t>
            </a:r>
            <a:r>
              <a:rPr lang="tr-TR" dirty="0" smtClean="0"/>
              <a:t>	</a:t>
            </a:r>
            <a:endParaRPr lang="tr-TR" sz="4400" dirty="0">
              <a:solidFill>
                <a:schemeClr val="accent3">
                  <a:lumMod val="75000"/>
                </a:schemeClr>
              </a:solidFill>
              <a:latin typeface="AbakuTLSymSans" pitchFamily="2" charset="0"/>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307596"/>
            <a:ext cx="4464496" cy="39882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Alt Başlık 2"/>
          <p:cNvSpPr txBox="1">
            <a:spLocks/>
          </p:cNvSpPr>
          <p:nvPr/>
        </p:nvSpPr>
        <p:spPr>
          <a:xfrm>
            <a:off x="5436096" y="3894156"/>
            <a:ext cx="3939425" cy="1152128"/>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a:buNone/>
            </a:pPr>
            <a:r>
              <a:rPr lang="tr-TR" b="1" dirty="0" smtClean="0">
                <a:solidFill>
                  <a:srgbClr val="002060"/>
                </a:solidFill>
                <a:latin typeface="Calibri" pitchFamily="34" charset="0"/>
              </a:rPr>
              <a:t>Gökhan TUFAN</a:t>
            </a:r>
          </a:p>
          <a:p>
            <a:pPr marL="0" indent="0">
              <a:buNone/>
            </a:pPr>
            <a:r>
              <a:rPr lang="tr-TR" sz="2000" b="1" dirty="0" smtClean="0">
                <a:solidFill>
                  <a:srgbClr val="002060"/>
                </a:solidFill>
                <a:latin typeface="Calibri" pitchFamily="34" charset="0"/>
              </a:rPr>
              <a:t>Çevre Mühendisi</a:t>
            </a:r>
          </a:p>
        </p:txBody>
      </p:sp>
      <p:pic>
        <p:nvPicPr>
          <p:cNvPr id="2" name="Picture 2" descr="F:\WEBSİTE\WEB SİTELER\Çevre Mühendisliği\Çevre Mühendisliği - Logolar\cevremuhendisligi_logo_tasarim(rewistanbul) kopya.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5025652"/>
            <a:ext cx="2822848" cy="851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64862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p:cTn id="7" dur="1000" fill="hold"/>
                                        <p:tgtEl>
                                          <p:spTgt spid="1027"/>
                                        </p:tgtEl>
                                        <p:attrNameLst>
                                          <p:attrName>ppt_w</p:attrName>
                                        </p:attrNameLst>
                                      </p:cBhvr>
                                      <p:tavLst>
                                        <p:tav tm="0">
                                          <p:val>
                                            <p:fltVal val="0"/>
                                          </p:val>
                                        </p:tav>
                                        <p:tav tm="100000">
                                          <p:val>
                                            <p:strVal val="#ppt_w"/>
                                          </p:val>
                                        </p:tav>
                                      </p:tavLst>
                                    </p:anim>
                                    <p:anim calcmode="lin" valueType="num">
                                      <p:cBhvr>
                                        <p:cTn id="8" dur="1000" fill="hold"/>
                                        <p:tgtEl>
                                          <p:spTgt spid="1027"/>
                                        </p:tgtEl>
                                        <p:attrNameLst>
                                          <p:attrName>ppt_h</p:attrName>
                                        </p:attrNameLst>
                                      </p:cBhvr>
                                      <p:tavLst>
                                        <p:tav tm="0">
                                          <p:val>
                                            <p:fltVal val="0"/>
                                          </p:val>
                                        </p:tav>
                                        <p:tav tm="100000">
                                          <p:val>
                                            <p:strVal val="#ppt_h"/>
                                          </p:val>
                                        </p:tav>
                                      </p:tavLst>
                                    </p:anim>
                                    <p:anim calcmode="lin" valueType="num">
                                      <p:cBhvr>
                                        <p:cTn id="9" dur="1000" fill="hold"/>
                                        <p:tgtEl>
                                          <p:spTgt spid="1027"/>
                                        </p:tgtEl>
                                        <p:attrNameLst>
                                          <p:attrName>style.rotation</p:attrName>
                                        </p:attrNameLst>
                                      </p:cBhvr>
                                      <p:tavLst>
                                        <p:tav tm="0">
                                          <p:val>
                                            <p:fltVal val="90"/>
                                          </p:val>
                                        </p:tav>
                                        <p:tav tm="100000">
                                          <p:val>
                                            <p:fltVal val="0"/>
                                          </p:val>
                                        </p:tav>
                                      </p:tavLst>
                                    </p:anim>
                                    <p:animEffect transition="in" filter="fade">
                                      <p:cBhvr>
                                        <p:cTn id="10" dur="1000"/>
                                        <p:tgtEl>
                                          <p:spTgt spid="1027"/>
                                        </p:tgtEl>
                                      </p:cBhvr>
                                    </p:animEffect>
                                  </p:childTnLst>
                                </p:cTn>
                              </p:par>
                              <p:par>
                                <p:cTn id="11" presetID="42" presetClass="entr" presetSubtype="0" fill="hold" grpId="0" nodeType="with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fade">
                                      <p:cBhvr>
                                        <p:cTn id="13" dur="1000"/>
                                        <p:tgtEl>
                                          <p:spTgt spid="9">
                                            <p:txEl>
                                              <p:pRg st="0" end="0"/>
                                            </p:txEl>
                                          </p:spTgt>
                                        </p:tgtEl>
                                      </p:cBhvr>
                                    </p:animEffect>
                                    <p:anim calcmode="lin" valueType="num">
                                      <p:cBhvr>
                                        <p:cTn id="14"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fade">
                                      <p:cBhvr>
                                        <p:cTn id="18" dur="1000"/>
                                        <p:tgtEl>
                                          <p:spTgt spid="9">
                                            <p:txEl>
                                              <p:pRg st="1" end="1"/>
                                            </p:txEl>
                                          </p:spTgt>
                                        </p:tgtEl>
                                      </p:cBhvr>
                                    </p:animEffect>
                                    <p:anim calcmode="lin" valueType="num">
                                      <p:cBhvr>
                                        <p:cTn id="19"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İçerik Yer Tutucusu"/>
          <p:cNvSpPr>
            <a:spLocks noGrp="1"/>
          </p:cNvSpPr>
          <p:nvPr>
            <p:ph idx="1"/>
          </p:nvPr>
        </p:nvSpPr>
        <p:spPr bwMode="auto">
          <a:xfrm>
            <a:off x="539552" y="1551087"/>
            <a:ext cx="8208912" cy="424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10000"/>
          </a:bodyPr>
          <a:lstStyle/>
          <a:p>
            <a:pPr marL="566737" indent="-457200" eaLnBrk="0" hangingPunct="0">
              <a:lnSpc>
                <a:spcPct val="80000"/>
              </a:lnSpc>
            </a:pPr>
            <a:r>
              <a:rPr lang="tr-TR" sz="2400" dirty="0" smtClean="0">
                <a:solidFill>
                  <a:srgbClr val="002060"/>
                </a:solidFill>
                <a:latin typeface="Calibri" pitchFamily="34" charset="0"/>
                <a:cs typeface="Times New Roman" pitchFamily="18" charset="0"/>
              </a:rPr>
              <a:t>İşletmelerin çevre konusunda ilk almaları gereken belge Çevresel Etki Değerlendirmesi Yönetmeliği gereğince </a:t>
            </a:r>
            <a:r>
              <a:rPr lang="tr-TR" sz="2400" u="sng" dirty="0" smtClean="0">
                <a:solidFill>
                  <a:srgbClr val="FF0000"/>
                </a:solidFill>
                <a:latin typeface="Calibri" pitchFamily="34" charset="0"/>
                <a:cs typeface="Times New Roman" pitchFamily="18" charset="0"/>
              </a:rPr>
              <a:t>ÇED Görüşü</a:t>
            </a:r>
            <a:r>
              <a:rPr lang="tr-TR" sz="2400" dirty="0" smtClean="0">
                <a:solidFill>
                  <a:srgbClr val="002060"/>
                </a:solidFill>
                <a:latin typeface="Calibri" pitchFamily="34" charset="0"/>
                <a:cs typeface="Times New Roman" pitchFamily="18" charset="0"/>
              </a:rPr>
              <a:t>dür.</a:t>
            </a:r>
          </a:p>
          <a:p>
            <a:pPr marL="566737" indent="-457200" eaLnBrk="0" hangingPunct="0">
              <a:lnSpc>
                <a:spcPct val="80000"/>
              </a:lnSpc>
              <a:spcAft>
                <a:spcPts val="600"/>
              </a:spcAft>
            </a:pPr>
            <a:r>
              <a:rPr lang="tr-TR" dirty="0" smtClean="0">
                <a:solidFill>
                  <a:srgbClr val="002060"/>
                </a:solidFill>
                <a:latin typeface="Calibri" pitchFamily="34" charset="0"/>
                <a:cs typeface="Times New Roman" pitchFamily="18" charset="0"/>
              </a:rPr>
              <a:t>Sonrasında Çevre Kanununca Alınması Gereken İzin ve Lisanslar Hakkında Yönetmelik gereğince </a:t>
            </a:r>
            <a:r>
              <a:rPr lang="tr-TR" u="sng" dirty="0" smtClean="0">
                <a:solidFill>
                  <a:srgbClr val="FF0000"/>
                </a:solidFill>
                <a:latin typeface="Calibri" pitchFamily="34" charset="0"/>
                <a:cs typeface="Times New Roman" pitchFamily="18" charset="0"/>
              </a:rPr>
              <a:t>Çevre İzin ve/veya lisans belgesi</a:t>
            </a:r>
            <a:r>
              <a:rPr lang="tr-TR" dirty="0" smtClean="0">
                <a:solidFill>
                  <a:srgbClr val="002060"/>
                </a:solidFill>
                <a:latin typeface="Calibri" pitchFamily="34" charset="0"/>
                <a:cs typeface="Times New Roman" pitchFamily="18" charset="0"/>
              </a:rPr>
              <a:t>dir.</a:t>
            </a:r>
          </a:p>
          <a:p>
            <a:pPr marL="383857" lvl="1" indent="0" eaLnBrk="0" hangingPunct="0">
              <a:lnSpc>
                <a:spcPct val="80000"/>
              </a:lnSpc>
              <a:spcAft>
                <a:spcPts val="600"/>
              </a:spcAft>
              <a:buNone/>
            </a:pPr>
            <a:endParaRPr lang="tr-TR" sz="1400" dirty="0" smtClean="0">
              <a:solidFill>
                <a:srgbClr val="002060"/>
              </a:solidFill>
              <a:latin typeface="Calibri" pitchFamily="34" charset="0"/>
              <a:cs typeface="Times New Roman" pitchFamily="18" charset="0"/>
            </a:endParaRPr>
          </a:p>
          <a:p>
            <a:pPr marL="383857" lvl="1" indent="0" eaLnBrk="0" hangingPunct="0">
              <a:lnSpc>
                <a:spcPct val="80000"/>
              </a:lnSpc>
              <a:spcAft>
                <a:spcPts val="600"/>
              </a:spcAft>
              <a:buNone/>
            </a:pPr>
            <a:r>
              <a:rPr lang="tr-TR" sz="2200" dirty="0" smtClean="0">
                <a:solidFill>
                  <a:srgbClr val="002060"/>
                </a:solidFill>
                <a:latin typeface="Calibri" pitchFamily="34" charset="0"/>
                <a:cs typeface="Times New Roman" pitchFamily="18" charset="0"/>
              </a:rPr>
              <a:t>ÇEVRE İZNİ SÜRECİNDE İŞLETME;</a:t>
            </a:r>
          </a:p>
          <a:p>
            <a:pPr marL="383857" lvl="1" indent="0" eaLnBrk="0" hangingPunct="0">
              <a:lnSpc>
                <a:spcPct val="80000"/>
              </a:lnSpc>
              <a:spcAft>
                <a:spcPts val="600"/>
              </a:spcAft>
              <a:buNone/>
            </a:pPr>
            <a:endParaRPr lang="tr-TR" sz="1200" dirty="0" smtClean="0">
              <a:solidFill>
                <a:srgbClr val="002060"/>
              </a:solidFill>
              <a:latin typeface="Calibri" pitchFamily="34" charset="0"/>
              <a:cs typeface="Times New Roman" pitchFamily="18" charset="0"/>
            </a:endParaRPr>
          </a:p>
          <a:p>
            <a:pPr marL="1115377" lvl="2" indent="-457200" eaLnBrk="0" hangingPunct="0">
              <a:lnSpc>
                <a:spcPct val="80000"/>
              </a:lnSpc>
            </a:pPr>
            <a:r>
              <a:rPr lang="tr-TR" sz="2000" dirty="0" smtClean="0">
                <a:solidFill>
                  <a:srgbClr val="002060"/>
                </a:solidFill>
                <a:latin typeface="Calibri" pitchFamily="34" charset="0"/>
                <a:cs typeface="Times New Roman" pitchFamily="18" charset="0"/>
              </a:rPr>
              <a:t>Hava Emisyonu</a:t>
            </a:r>
          </a:p>
          <a:p>
            <a:pPr marL="1115377" lvl="2" indent="-457200" eaLnBrk="0" hangingPunct="0">
              <a:lnSpc>
                <a:spcPct val="80000"/>
              </a:lnSpc>
            </a:pPr>
            <a:endParaRPr lang="tr-TR" dirty="0" smtClean="0">
              <a:solidFill>
                <a:srgbClr val="002060"/>
              </a:solidFill>
              <a:latin typeface="Calibri" pitchFamily="34" charset="0"/>
              <a:cs typeface="Times New Roman" pitchFamily="18" charset="0"/>
            </a:endParaRPr>
          </a:p>
          <a:p>
            <a:pPr marL="1115377" lvl="2" indent="-457200" eaLnBrk="0" hangingPunct="0">
              <a:lnSpc>
                <a:spcPct val="80000"/>
              </a:lnSpc>
            </a:pPr>
            <a:r>
              <a:rPr lang="tr-TR" sz="2000" dirty="0" smtClean="0">
                <a:solidFill>
                  <a:srgbClr val="002060"/>
                </a:solidFill>
                <a:latin typeface="Calibri" pitchFamily="34" charset="0"/>
                <a:cs typeface="Times New Roman" pitchFamily="18" charset="0"/>
              </a:rPr>
              <a:t>Gürültü</a:t>
            </a:r>
          </a:p>
          <a:p>
            <a:pPr marL="1115377" lvl="2" indent="-457200" eaLnBrk="0" hangingPunct="0">
              <a:lnSpc>
                <a:spcPct val="80000"/>
              </a:lnSpc>
            </a:pPr>
            <a:endParaRPr lang="tr-TR" sz="2000" dirty="0" smtClean="0">
              <a:solidFill>
                <a:srgbClr val="002060"/>
              </a:solidFill>
              <a:latin typeface="Calibri" pitchFamily="34" charset="0"/>
              <a:cs typeface="Times New Roman" pitchFamily="18" charset="0"/>
            </a:endParaRPr>
          </a:p>
          <a:p>
            <a:pPr marL="1115377" lvl="2" indent="-457200" eaLnBrk="0" hangingPunct="0">
              <a:lnSpc>
                <a:spcPct val="80000"/>
              </a:lnSpc>
            </a:pPr>
            <a:r>
              <a:rPr lang="tr-TR" sz="2000" dirty="0" err="1" smtClean="0">
                <a:solidFill>
                  <a:srgbClr val="002060"/>
                </a:solidFill>
                <a:latin typeface="Calibri" pitchFamily="34" charset="0"/>
                <a:cs typeface="Times New Roman" pitchFamily="18" charset="0"/>
              </a:rPr>
              <a:t>Atıksu</a:t>
            </a:r>
            <a:endParaRPr lang="tr-TR" sz="2000" dirty="0" smtClean="0">
              <a:solidFill>
                <a:srgbClr val="002060"/>
              </a:solidFill>
              <a:latin typeface="Calibri" pitchFamily="34" charset="0"/>
              <a:cs typeface="Times New Roman" pitchFamily="18" charset="0"/>
            </a:endParaRPr>
          </a:p>
          <a:p>
            <a:pPr marL="1115377" lvl="2" indent="-457200" eaLnBrk="0" hangingPunct="0">
              <a:lnSpc>
                <a:spcPct val="80000"/>
              </a:lnSpc>
            </a:pPr>
            <a:endParaRPr lang="tr-TR" sz="2000" dirty="0" smtClean="0">
              <a:solidFill>
                <a:srgbClr val="002060"/>
              </a:solidFill>
              <a:latin typeface="Calibri" pitchFamily="34" charset="0"/>
              <a:cs typeface="Times New Roman" pitchFamily="18" charset="0"/>
            </a:endParaRPr>
          </a:p>
          <a:p>
            <a:pPr marL="1115377" lvl="2" indent="-457200" eaLnBrk="0" hangingPunct="0">
              <a:lnSpc>
                <a:spcPct val="80000"/>
              </a:lnSpc>
            </a:pPr>
            <a:r>
              <a:rPr lang="tr-TR" sz="2000" dirty="0" smtClean="0">
                <a:solidFill>
                  <a:srgbClr val="002060"/>
                </a:solidFill>
                <a:latin typeface="Calibri" pitchFamily="34" charset="0"/>
                <a:cs typeface="Times New Roman" pitchFamily="18" charset="0"/>
              </a:rPr>
              <a:t>Atık konularından sorumludur</a:t>
            </a:r>
          </a:p>
        </p:txBody>
      </p:sp>
      <p:sp>
        <p:nvSpPr>
          <p:cNvPr id="4" name="Başlık 7"/>
          <p:cNvSpPr>
            <a:spLocks noGrp="1"/>
          </p:cNvSpPr>
          <p:nvPr>
            <p:ph type="title"/>
          </p:nvPr>
        </p:nvSpPr>
        <p:spPr>
          <a:xfrm>
            <a:off x="755576" y="620688"/>
            <a:ext cx="7012632" cy="811560"/>
          </a:xfrm>
        </p:spPr>
        <p:txBody>
          <a:bodyPr>
            <a:normAutofit/>
          </a:bodyPr>
          <a:lstStyle/>
          <a:p>
            <a:pPr algn="ctr"/>
            <a:r>
              <a:rPr lang="tr-TR" b="1" dirty="0" smtClean="0">
                <a:solidFill>
                  <a:srgbClr val="C00000"/>
                </a:solidFill>
                <a:latin typeface="Calibri" pitchFamily="34" charset="0"/>
              </a:rPr>
              <a:t>MEVZUAT</a:t>
            </a:r>
            <a:endParaRPr lang="tr-TR" b="1" dirty="0">
              <a:solidFill>
                <a:srgbClr val="C00000"/>
              </a:solidFill>
              <a:latin typeface="Calibri" pitchFamily="34" charset="0"/>
            </a:endParaRPr>
          </a:p>
        </p:txBody>
      </p:sp>
      <p:pic>
        <p:nvPicPr>
          <p:cNvPr id="6" name="Resim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32040" y="3266309"/>
            <a:ext cx="2113416" cy="1181026"/>
          </a:xfrm>
          <a:prstGeom prst="rect">
            <a:avLst/>
          </a:prstGeom>
          <a:ln>
            <a:noFill/>
          </a:ln>
          <a:effectLst>
            <a:outerShdw blurRad="292100" dist="139700" dir="2700000" algn="tl" rotWithShape="0">
              <a:srgbClr val="333333">
                <a:alpha val="65000"/>
              </a:srgbClr>
            </a:outerShdw>
          </a:effectLst>
        </p:spPr>
      </p:pic>
      <p:pic>
        <p:nvPicPr>
          <p:cNvPr id="3" name="Resim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6176" y="5373214"/>
            <a:ext cx="2149420" cy="1224137"/>
          </a:xfrm>
          <a:prstGeom prst="rect">
            <a:avLst/>
          </a:prstGeom>
          <a:ln>
            <a:noFill/>
          </a:ln>
          <a:effectLst>
            <a:outerShdw blurRad="292100" dist="139700" dir="2700000" algn="tl" rotWithShape="0">
              <a:srgbClr val="333333">
                <a:alpha val="65000"/>
              </a:srgbClr>
            </a:outerShdw>
          </a:effectLst>
        </p:spPr>
      </p:pic>
      <p:pic>
        <p:nvPicPr>
          <p:cNvPr id="8" name="Picture 2" descr="https://encrypted-tbn1.gstatic.com/images?q=tbn:ANd9GcStThF6SvdYtWImy2bpdJTrSNuD58fxnDtXL-IPqixMytIMG-gMx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5495" y="3266309"/>
            <a:ext cx="1718038" cy="1766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4337292"/>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 calcmode="lin" valueType="num">
                                      <p:cBhvr additive="base">
                                        <p:cTn id="7"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5" end="5"/>
                                            </p:txEl>
                                          </p:spTgt>
                                        </p:tgtEl>
                                        <p:attrNameLst>
                                          <p:attrName>style.visibility</p:attrName>
                                        </p:attrNameLst>
                                      </p:cBhvr>
                                      <p:to>
                                        <p:strVal val="visible"/>
                                      </p:to>
                                    </p:set>
                                    <p:anim calcmode="lin" valueType="num">
                                      <p:cBhvr additive="base">
                                        <p:cTn id="13"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anim calcmode="lin" valueType="num">
                                      <p:cBhvr additive="base">
                                        <p:cTn id="1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7" end="7"/>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9" end="9"/>
                                            </p:txEl>
                                          </p:spTgt>
                                        </p:tgtEl>
                                        <p:attrNameLst>
                                          <p:attrName>style.visibility</p:attrName>
                                        </p:attrNameLst>
                                      </p:cBhvr>
                                      <p:to>
                                        <p:strVal val="visible"/>
                                      </p:to>
                                    </p:set>
                                    <p:anim calcmode="lin" valueType="num">
                                      <p:cBhvr additive="base">
                                        <p:cTn id="29"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9" end="9"/>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5">
                                            <p:txEl>
                                              <p:pRg st="11" end="11"/>
                                            </p:txEl>
                                          </p:spTgt>
                                        </p:tgtEl>
                                        <p:attrNameLst>
                                          <p:attrName>style.visibility</p:attrName>
                                        </p:attrNameLst>
                                      </p:cBhvr>
                                      <p:to>
                                        <p:strVal val="visible"/>
                                      </p:to>
                                    </p:set>
                                    <p:anim calcmode="lin" valueType="num">
                                      <p:cBhvr additive="base">
                                        <p:cTn id="39" dur="500" fill="hold"/>
                                        <p:tgtEl>
                                          <p:spTgt spid="5">
                                            <p:txEl>
                                              <p:pRg st="11" end="1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5">
                                            <p:txEl>
                                              <p:pRg st="11" end="11"/>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etin kutusu 3"/>
          <p:cNvSpPr txBox="1"/>
          <p:nvPr/>
        </p:nvSpPr>
        <p:spPr>
          <a:xfrm>
            <a:off x="964857" y="692696"/>
            <a:ext cx="6984776" cy="769441"/>
          </a:xfrm>
          <a:prstGeom prst="rect">
            <a:avLst/>
          </a:prstGeom>
          <a:noFill/>
        </p:spPr>
        <p:txBody>
          <a:bodyPr wrap="square" rtlCol="0">
            <a:spAutoFit/>
          </a:bodyPr>
          <a:lstStyle/>
          <a:p>
            <a:pPr algn="ctr"/>
            <a:r>
              <a:rPr lang="tr-TR" sz="4400" b="1" dirty="0" smtClean="0">
                <a:solidFill>
                  <a:srgbClr val="002060"/>
                </a:solidFill>
                <a:latin typeface="Calibri" pitchFamily="34" charset="0"/>
              </a:rPr>
              <a:t>ATIK NEDİR?</a:t>
            </a:r>
            <a:endParaRPr lang="tr-TR" sz="4400" b="1" dirty="0">
              <a:solidFill>
                <a:srgbClr val="002060"/>
              </a:solidFill>
              <a:latin typeface="Calibri" pitchFamily="34" charset="0"/>
            </a:endParaRPr>
          </a:p>
        </p:txBody>
      </p:sp>
      <p:sp>
        <p:nvSpPr>
          <p:cNvPr id="5" name="Metin kutusu 4"/>
          <p:cNvSpPr txBox="1"/>
          <p:nvPr/>
        </p:nvSpPr>
        <p:spPr>
          <a:xfrm>
            <a:off x="964857" y="2132856"/>
            <a:ext cx="6984776" cy="3046988"/>
          </a:xfrm>
          <a:prstGeom prst="rect">
            <a:avLst/>
          </a:prstGeom>
          <a:noFill/>
        </p:spPr>
        <p:txBody>
          <a:bodyPr wrap="square" rtlCol="0">
            <a:spAutoFit/>
          </a:bodyPr>
          <a:lstStyle/>
          <a:p>
            <a:pPr algn="just"/>
            <a:r>
              <a:rPr lang="tr-TR" sz="2400" dirty="0" smtClean="0">
                <a:solidFill>
                  <a:srgbClr val="002060"/>
                </a:solidFill>
                <a:latin typeface="Calibri" pitchFamily="34" charset="0"/>
              </a:rPr>
              <a:t>	Herhangi </a:t>
            </a:r>
            <a:r>
              <a:rPr lang="tr-TR" sz="2400" dirty="0">
                <a:solidFill>
                  <a:srgbClr val="002060"/>
                </a:solidFill>
                <a:latin typeface="Calibri" pitchFamily="34" charset="0"/>
              </a:rPr>
              <a:t>bir faaliyet sonucu </a:t>
            </a:r>
            <a:r>
              <a:rPr lang="tr-TR" sz="2400" dirty="0" smtClean="0">
                <a:solidFill>
                  <a:srgbClr val="002060"/>
                </a:solidFill>
                <a:latin typeface="Calibri" pitchFamily="34" charset="0"/>
              </a:rPr>
              <a:t>oluşan</a:t>
            </a:r>
            <a:r>
              <a:rPr lang="tr-TR" sz="2400" dirty="0">
                <a:solidFill>
                  <a:srgbClr val="002060"/>
                </a:solidFill>
                <a:latin typeface="Calibri" pitchFamily="34" charset="0"/>
              </a:rPr>
              <a:t>, insan </a:t>
            </a:r>
            <a:r>
              <a:rPr lang="tr-TR" sz="2400" dirty="0" smtClean="0">
                <a:solidFill>
                  <a:srgbClr val="002060"/>
                </a:solidFill>
                <a:latin typeface="Calibri" pitchFamily="34" charset="0"/>
              </a:rPr>
              <a:t>ve çevre sağlığına </a:t>
            </a:r>
            <a:r>
              <a:rPr lang="tr-TR" sz="2400" dirty="0">
                <a:solidFill>
                  <a:srgbClr val="002060"/>
                </a:solidFill>
                <a:latin typeface="Calibri" pitchFamily="34" charset="0"/>
              </a:rPr>
              <a:t>zarar verecek ş</a:t>
            </a:r>
            <a:r>
              <a:rPr lang="tr-TR" sz="2400" dirty="0" smtClean="0">
                <a:solidFill>
                  <a:srgbClr val="002060"/>
                </a:solidFill>
                <a:latin typeface="Calibri" pitchFamily="34" charset="0"/>
              </a:rPr>
              <a:t>ekilde alıcı ortama </a:t>
            </a:r>
            <a:r>
              <a:rPr lang="tr-TR" sz="2400" dirty="0">
                <a:solidFill>
                  <a:srgbClr val="002060"/>
                </a:solidFill>
                <a:latin typeface="Calibri" pitchFamily="34" charset="0"/>
              </a:rPr>
              <a:t>verilmesi sakıncalı olan her </a:t>
            </a:r>
            <a:r>
              <a:rPr lang="tr-TR" sz="2400" dirty="0" smtClean="0">
                <a:solidFill>
                  <a:srgbClr val="002060"/>
                </a:solidFill>
                <a:latin typeface="Calibri" pitchFamily="34" charset="0"/>
              </a:rPr>
              <a:t>türlü madde</a:t>
            </a:r>
            <a:r>
              <a:rPr lang="tr-TR" sz="2400" dirty="0">
                <a:solidFill>
                  <a:srgbClr val="002060"/>
                </a:solidFill>
                <a:latin typeface="Calibri" pitchFamily="34" charset="0"/>
              </a:rPr>
              <a:t> </a:t>
            </a:r>
            <a:r>
              <a:rPr lang="tr-TR" sz="2400" b="1" dirty="0" smtClean="0">
                <a:solidFill>
                  <a:srgbClr val="002060"/>
                </a:solidFill>
                <a:latin typeface="Calibri" pitchFamily="34" charset="0"/>
              </a:rPr>
              <a:t>atık</a:t>
            </a:r>
            <a:r>
              <a:rPr lang="tr-TR" sz="2400" dirty="0" smtClean="0">
                <a:solidFill>
                  <a:srgbClr val="002060"/>
                </a:solidFill>
                <a:latin typeface="Calibri" pitchFamily="34" charset="0"/>
              </a:rPr>
              <a:t>tır.</a:t>
            </a:r>
          </a:p>
          <a:p>
            <a:pPr algn="just"/>
            <a:endParaRPr lang="tr-TR" sz="2400" dirty="0" smtClean="0">
              <a:solidFill>
                <a:srgbClr val="002060"/>
              </a:solidFill>
              <a:latin typeface="Calibri" pitchFamily="34" charset="0"/>
            </a:endParaRPr>
          </a:p>
          <a:p>
            <a:pPr algn="just"/>
            <a:r>
              <a:rPr lang="tr-TR" sz="2400" b="1" dirty="0" smtClean="0">
                <a:solidFill>
                  <a:srgbClr val="002060"/>
                </a:solidFill>
                <a:latin typeface="Calibri" pitchFamily="34" charset="0"/>
              </a:rPr>
              <a:t>	</a:t>
            </a:r>
            <a:r>
              <a:rPr lang="tr-TR" sz="2400" dirty="0">
                <a:solidFill>
                  <a:srgbClr val="002060"/>
                </a:solidFill>
                <a:latin typeface="Calibri" pitchFamily="34" charset="0"/>
              </a:rPr>
              <a:t>Endüstriyel ve her türlü insan faaliyetleri sonucu ortaya çıkan, </a:t>
            </a:r>
            <a:r>
              <a:rPr lang="tr-TR" sz="2400" dirty="0" smtClean="0">
                <a:solidFill>
                  <a:srgbClr val="002060"/>
                </a:solidFill>
                <a:latin typeface="Calibri" pitchFamily="34" charset="0"/>
              </a:rPr>
              <a:t>üreticisi </a:t>
            </a:r>
            <a:r>
              <a:rPr lang="tr-TR" sz="2400" dirty="0">
                <a:solidFill>
                  <a:srgbClr val="002060"/>
                </a:solidFill>
                <a:latin typeface="Calibri" pitchFamily="34" charset="0"/>
              </a:rPr>
              <a:t>tarafından herhangi bir amaçla yeniden kullanılamayacak olan </a:t>
            </a:r>
            <a:r>
              <a:rPr lang="tr-TR" sz="2400" dirty="0" smtClean="0">
                <a:solidFill>
                  <a:srgbClr val="002060"/>
                </a:solidFill>
                <a:latin typeface="Calibri" pitchFamily="34" charset="0"/>
              </a:rPr>
              <a:t>her türlü madde </a:t>
            </a:r>
            <a:r>
              <a:rPr lang="tr-TR" sz="2400" b="1" dirty="0" smtClean="0">
                <a:solidFill>
                  <a:srgbClr val="002060"/>
                </a:solidFill>
                <a:latin typeface="Calibri" pitchFamily="34" charset="0"/>
              </a:rPr>
              <a:t>atık</a:t>
            </a:r>
            <a:r>
              <a:rPr lang="tr-TR" sz="2400" dirty="0" smtClean="0">
                <a:solidFill>
                  <a:srgbClr val="002060"/>
                </a:solidFill>
                <a:latin typeface="Calibri" pitchFamily="34" charset="0"/>
              </a:rPr>
              <a:t>tır.</a:t>
            </a:r>
            <a:endParaRPr lang="tr-TR" sz="2400" b="1" dirty="0" smtClean="0">
              <a:solidFill>
                <a:srgbClr val="002060"/>
              </a:solidFill>
              <a:latin typeface="Calibri" pitchFamily="34" charset="0"/>
            </a:endParaRPr>
          </a:p>
        </p:txBody>
      </p:sp>
    </p:spTree>
    <p:extLst>
      <p:ext uri="{BB962C8B-B14F-4D97-AF65-F5344CB8AC3E}">
        <p14:creationId xmlns:p14="http://schemas.microsoft.com/office/powerpoint/2010/main" val="19795610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Metin kutusu 10"/>
          <p:cNvSpPr txBox="1"/>
          <p:nvPr/>
        </p:nvSpPr>
        <p:spPr>
          <a:xfrm>
            <a:off x="611560" y="764703"/>
            <a:ext cx="8144846" cy="769441"/>
          </a:xfrm>
          <a:prstGeom prst="rect">
            <a:avLst/>
          </a:prstGeom>
          <a:noFill/>
        </p:spPr>
        <p:txBody>
          <a:bodyPr wrap="square" rtlCol="0">
            <a:spAutoFit/>
          </a:bodyPr>
          <a:lstStyle/>
          <a:p>
            <a:pPr algn="ctr"/>
            <a:r>
              <a:rPr lang="tr-TR" sz="4400" b="1" dirty="0" smtClean="0">
                <a:solidFill>
                  <a:srgbClr val="002060"/>
                </a:solidFill>
                <a:latin typeface="Calibri" pitchFamily="34" charset="0"/>
              </a:rPr>
              <a:t>ATIK YÖNETİMİ NEDİR?</a:t>
            </a:r>
            <a:endParaRPr lang="tr-TR" sz="4400" b="1" dirty="0">
              <a:solidFill>
                <a:srgbClr val="002060"/>
              </a:solidFill>
              <a:latin typeface="Calibri" pitchFamily="34" charset="0"/>
            </a:endParaRPr>
          </a:p>
        </p:txBody>
      </p:sp>
      <p:sp>
        <p:nvSpPr>
          <p:cNvPr id="12" name="Metin kutusu 11"/>
          <p:cNvSpPr txBox="1"/>
          <p:nvPr/>
        </p:nvSpPr>
        <p:spPr>
          <a:xfrm>
            <a:off x="611560" y="1647964"/>
            <a:ext cx="4032448" cy="4450449"/>
          </a:xfrm>
          <a:prstGeom prst="rect">
            <a:avLst/>
          </a:prstGeom>
          <a:noFill/>
        </p:spPr>
        <p:txBody>
          <a:bodyPr wrap="square" rtlCol="0">
            <a:spAutoFit/>
          </a:bodyPr>
          <a:lstStyle/>
          <a:p>
            <a:pPr marL="109537" eaLnBrk="0" hangingPunct="0">
              <a:spcBef>
                <a:spcPct val="20000"/>
              </a:spcBef>
            </a:pPr>
            <a:r>
              <a:rPr lang="tr-TR" sz="2400" dirty="0" smtClean="0">
                <a:solidFill>
                  <a:srgbClr val="002060"/>
                </a:solidFill>
                <a:latin typeface="Calibri" pitchFamily="34" charset="0"/>
              </a:rPr>
              <a:t>Atığın </a:t>
            </a:r>
          </a:p>
          <a:p>
            <a:pPr marL="109537" eaLnBrk="0" hangingPunct="0">
              <a:spcBef>
                <a:spcPct val="20000"/>
              </a:spcBef>
            </a:pPr>
            <a:r>
              <a:rPr lang="tr-TR" sz="2400" dirty="0" smtClean="0">
                <a:solidFill>
                  <a:srgbClr val="002060"/>
                </a:solidFill>
                <a:latin typeface="Calibri" pitchFamily="34" charset="0"/>
              </a:rPr>
              <a:t>toplanması,</a:t>
            </a:r>
          </a:p>
          <a:p>
            <a:pPr marL="109537" eaLnBrk="0" hangingPunct="0">
              <a:spcBef>
                <a:spcPct val="20000"/>
              </a:spcBef>
            </a:pPr>
            <a:r>
              <a:rPr lang="tr-TR" sz="2400" dirty="0" smtClean="0">
                <a:solidFill>
                  <a:srgbClr val="002060"/>
                </a:solidFill>
                <a:latin typeface="Calibri" pitchFamily="34" charset="0"/>
              </a:rPr>
              <a:t>taşınması</a:t>
            </a:r>
            <a:r>
              <a:rPr lang="tr-TR" sz="2400" dirty="0">
                <a:solidFill>
                  <a:srgbClr val="002060"/>
                </a:solidFill>
                <a:latin typeface="Calibri" pitchFamily="34" charset="0"/>
              </a:rPr>
              <a:t>, </a:t>
            </a:r>
          </a:p>
          <a:p>
            <a:pPr marL="109537" eaLnBrk="0" hangingPunct="0">
              <a:spcBef>
                <a:spcPct val="20000"/>
              </a:spcBef>
            </a:pPr>
            <a:r>
              <a:rPr lang="tr-TR" sz="2400" dirty="0" smtClean="0">
                <a:solidFill>
                  <a:srgbClr val="002060"/>
                </a:solidFill>
                <a:latin typeface="Calibri" pitchFamily="34" charset="0"/>
              </a:rPr>
              <a:t>geri </a:t>
            </a:r>
            <a:r>
              <a:rPr lang="tr-TR" sz="2400" dirty="0">
                <a:solidFill>
                  <a:srgbClr val="002060"/>
                </a:solidFill>
                <a:latin typeface="Calibri" pitchFamily="34" charset="0"/>
              </a:rPr>
              <a:t>kazanılması, </a:t>
            </a:r>
            <a:endParaRPr lang="tr-TR" sz="2400" dirty="0" smtClean="0">
              <a:solidFill>
                <a:srgbClr val="002060"/>
              </a:solidFill>
              <a:latin typeface="Calibri" pitchFamily="34" charset="0"/>
            </a:endParaRPr>
          </a:p>
          <a:p>
            <a:pPr marL="109537" eaLnBrk="0" hangingPunct="0">
              <a:spcBef>
                <a:spcPct val="20000"/>
              </a:spcBef>
            </a:pPr>
            <a:r>
              <a:rPr lang="tr-TR" sz="2400" dirty="0" smtClean="0">
                <a:solidFill>
                  <a:srgbClr val="002060"/>
                </a:solidFill>
                <a:latin typeface="Calibri" pitchFamily="34" charset="0"/>
              </a:rPr>
              <a:t>bertaraf edilmesi,</a:t>
            </a:r>
          </a:p>
          <a:p>
            <a:pPr marL="109537" eaLnBrk="0" hangingPunct="0">
              <a:spcBef>
                <a:spcPct val="20000"/>
              </a:spcBef>
            </a:pPr>
            <a:r>
              <a:rPr lang="tr-TR" sz="2400" dirty="0" smtClean="0">
                <a:solidFill>
                  <a:srgbClr val="002060"/>
                </a:solidFill>
                <a:latin typeface="Calibri" pitchFamily="34" charset="0"/>
              </a:rPr>
              <a:t>bertaraf </a:t>
            </a:r>
            <a:r>
              <a:rPr lang="tr-TR" sz="2400" dirty="0">
                <a:solidFill>
                  <a:srgbClr val="002060"/>
                </a:solidFill>
                <a:latin typeface="Calibri" pitchFamily="34" charset="0"/>
              </a:rPr>
              <a:t>sahalarının </a:t>
            </a:r>
            <a:endParaRPr lang="tr-TR" sz="2400" dirty="0" smtClean="0">
              <a:solidFill>
                <a:srgbClr val="002060"/>
              </a:solidFill>
              <a:latin typeface="Calibri" pitchFamily="34" charset="0"/>
            </a:endParaRPr>
          </a:p>
          <a:p>
            <a:pPr marL="109537" eaLnBrk="0" hangingPunct="0">
              <a:spcBef>
                <a:spcPct val="20000"/>
              </a:spcBef>
            </a:pPr>
            <a:r>
              <a:rPr lang="tr-TR" sz="2400" dirty="0" smtClean="0">
                <a:solidFill>
                  <a:srgbClr val="002060"/>
                </a:solidFill>
                <a:latin typeface="Calibri" pitchFamily="34" charset="0"/>
              </a:rPr>
              <a:t>kapatılma </a:t>
            </a:r>
            <a:r>
              <a:rPr lang="tr-TR" sz="2400" dirty="0">
                <a:solidFill>
                  <a:srgbClr val="002060"/>
                </a:solidFill>
                <a:latin typeface="Calibri" pitchFamily="34" charset="0"/>
              </a:rPr>
              <a:t>sonrası </a:t>
            </a:r>
            <a:r>
              <a:rPr lang="tr-TR" sz="2400" dirty="0" smtClean="0">
                <a:solidFill>
                  <a:srgbClr val="002060"/>
                </a:solidFill>
                <a:latin typeface="Calibri" pitchFamily="34" charset="0"/>
              </a:rPr>
              <a:t>bakımı</a:t>
            </a:r>
          </a:p>
          <a:p>
            <a:pPr marL="109537" eaLnBrk="0" hangingPunct="0">
              <a:spcBef>
                <a:spcPct val="20000"/>
              </a:spcBef>
            </a:pPr>
            <a:r>
              <a:rPr lang="tr-TR" sz="2400" dirty="0" smtClean="0">
                <a:solidFill>
                  <a:srgbClr val="002060"/>
                </a:solidFill>
                <a:latin typeface="Calibri" pitchFamily="34" charset="0"/>
              </a:rPr>
              <a:t>bu </a:t>
            </a:r>
            <a:r>
              <a:rPr lang="tr-TR" sz="2400" dirty="0">
                <a:solidFill>
                  <a:srgbClr val="002060"/>
                </a:solidFill>
                <a:latin typeface="Calibri" pitchFamily="34" charset="0"/>
              </a:rPr>
              <a:t>tür faaliyetlerin </a:t>
            </a:r>
            <a:endParaRPr lang="tr-TR" sz="2400" dirty="0" smtClean="0">
              <a:solidFill>
                <a:srgbClr val="002060"/>
              </a:solidFill>
              <a:latin typeface="Calibri" pitchFamily="34" charset="0"/>
            </a:endParaRPr>
          </a:p>
          <a:p>
            <a:pPr marL="109537" eaLnBrk="0" hangingPunct="0">
              <a:spcBef>
                <a:spcPct val="20000"/>
              </a:spcBef>
            </a:pPr>
            <a:r>
              <a:rPr lang="tr-TR" sz="2400" dirty="0" smtClean="0">
                <a:solidFill>
                  <a:srgbClr val="002060"/>
                </a:solidFill>
                <a:latin typeface="Calibri" pitchFamily="34" charset="0"/>
              </a:rPr>
              <a:t>gözetim</a:t>
            </a:r>
            <a:r>
              <a:rPr lang="tr-TR" sz="2400" dirty="0">
                <a:solidFill>
                  <a:srgbClr val="002060"/>
                </a:solidFill>
                <a:latin typeface="Calibri" pitchFamily="34" charset="0"/>
              </a:rPr>
              <a:t>, denetim ve </a:t>
            </a:r>
            <a:endParaRPr lang="tr-TR" sz="2400" dirty="0" smtClean="0">
              <a:solidFill>
                <a:srgbClr val="002060"/>
              </a:solidFill>
              <a:latin typeface="Calibri" pitchFamily="34" charset="0"/>
            </a:endParaRPr>
          </a:p>
          <a:p>
            <a:pPr marL="109537" eaLnBrk="0" hangingPunct="0">
              <a:spcBef>
                <a:spcPct val="20000"/>
              </a:spcBef>
            </a:pPr>
            <a:r>
              <a:rPr lang="tr-TR" sz="2400" dirty="0" smtClean="0">
                <a:solidFill>
                  <a:srgbClr val="002060"/>
                </a:solidFill>
                <a:latin typeface="Calibri" pitchFamily="34" charset="0"/>
              </a:rPr>
              <a:t>İzlenmesini ifade eder.</a:t>
            </a:r>
            <a:endParaRPr lang="tr-TR" sz="2400" dirty="0">
              <a:solidFill>
                <a:srgbClr val="002060"/>
              </a:solidFill>
              <a:latin typeface="Calibri" pitchFamily="34" charset="0"/>
            </a:endParaRPr>
          </a:p>
        </p:txBody>
      </p:sp>
      <p:pic>
        <p:nvPicPr>
          <p:cNvPr id="2" name="Resim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7944" y="1647964"/>
            <a:ext cx="4688462" cy="4052056"/>
          </a:xfrm>
          <a:prstGeom prst="rect">
            <a:avLst/>
          </a:prstGeom>
        </p:spPr>
      </p:pic>
      <p:sp>
        <p:nvSpPr>
          <p:cNvPr id="3" name="Oval 2"/>
          <p:cNvSpPr/>
          <p:nvPr/>
        </p:nvSpPr>
        <p:spPr>
          <a:xfrm>
            <a:off x="6156176" y="2276872"/>
            <a:ext cx="1009428" cy="100811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Oval 5"/>
          <p:cNvSpPr/>
          <p:nvPr/>
        </p:nvSpPr>
        <p:spPr>
          <a:xfrm>
            <a:off x="7149456" y="3068960"/>
            <a:ext cx="1009428" cy="100811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7" name="Oval 6"/>
          <p:cNvSpPr/>
          <p:nvPr/>
        </p:nvSpPr>
        <p:spPr>
          <a:xfrm>
            <a:off x="6732240" y="4293096"/>
            <a:ext cx="1009428" cy="100811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Oval 7"/>
          <p:cNvSpPr/>
          <p:nvPr/>
        </p:nvSpPr>
        <p:spPr>
          <a:xfrm>
            <a:off x="5147406" y="3032123"/>
            <a:ext cx="1009428" cy="100811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9" name="Oval 8"/>
          <p:cNvSpPr/>
          <p:nvPr/>
        </p:nvSpPr>
        <p:spPr>
          <a:xfrm>
            <a:off x="5508104" y="4275513"/>
            <a:ext cx="1009428" cy="1008112"/>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82634952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2000"/>
                                        <p:tgtEl>
                                          <p:spTgt spid="6"/>
                                        </p:tgtEl>
                                      </p:cBhvr>
                                    </p:animEffect>
                                    <p:anim calcmode="lin" valueType="num">
                                      <p:cBhvr>
                                        <p:cTn id="15" dur="2000" fill="hold"/>
                                        <p:tgtEl>
                                          <p:spTgt spid="6"/>
                                        </p:tgtEl>
                                        <p:attrNameLst>
                                          <p:attrName>ppt_w</p:attrName>
                                        </p:attrNameLst>
                                      </p:cBhvr>
                                      <p:tavLst>
                                        <p:tav tm="0" fmla="#ppt_w*sin(2.5*pi*$)">
                                          <p:val>
                                            <p:fltVal val="0"/>
                                          </p:val>
                                        </p:tav>
                                        <p:tav tm="100000">
                                          <p:val>
                                            <p:fltVal val="1"/>
                                          </p:val>
                                        </p:tav>
                                      </p:tavLst>
                                    </p:anim>
                                    <p:anim calcmode="lin" valueType="num">
                                      <p:cBhvr>
                                        <p:cTn id="16"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000"/>
                                        <p:tgtEl>
                                          <p:spTgt spid="7"/>
                                        </p:tgtEl>
                                      </p:cBhvr>
                                    </p:animEffect>
                                    <p:anim calcmode="lin" valueType="num">
                                      <p:cBhvr>
                                        <p:cTn id="22" dur="2000" fill="hold"/>
                                        <p:tgtEl>
                                          <p:spTgt spid="7"/>
                                        </p:tgtEl>
                                        <p:attrNameLst>
                                          <p:attrName>ppt_w</p:attrName>
                                        </p:attrNameLst>
                                      </p:cBhvr>
                                      <p:tavLst>
                                        <p:tav tm="0" fmla="#ppt_w*sin(2.5*pi*$)">
                                          <p:val>
                                            <p:fltVal val="0"/>
                                          </p:val>
                                        </p:tav>
                                        <p:tav tm="100000">
                                          <p:val>
                                            <p:fltVal val="1"/>
                                          </p:val>
                                        </p:tav>
                                      </p:tavLst>
                                    </p:anim>
                                    <p:anim calcmode="lin" valueType="num">
                                      <p:cBhvr>
                                        <p:cTn id="23"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2000"/>
                                        <p:tgtEl>
                                          <p:spTgt spid="9"/>
                                        </p:tgtEl>
                                      </p:cBhvr>
                                    </p:animEffect>
                                    <p:anim calcmode="lin" valueType="num">
                                      <p:cBhvr>
                                        <p:cTn id="29" dur="2000" fill="hold"/>
                                        <p:tgtEl>
                                          <p:spTgt spid="9"/>
                                        </p:tgtEl>
                                        <p:attrNameLst>
                                          <p:attrName>ppt_w</p:attrName>
                                        </p:attrNameLst>
                                      </p:cBhvr>
                                      <p:tavLst>
                                        <p:tav tm="0" fmla="#ppt_w*sin(2.5*pi*$)">
                                          <p:val>
                                            <p:fltVal val="0"/>
                                          </p:val>
                                        </p:tav>
                                        <p:tav tm="100000">
                                          <p:val>
                                            <p:fltVal val="1"/>
                                          </p:val>
                                        </p:tav>
                                      </p:tavLst>
                                    </p:anim>
                                    <p:anim calcmode="lin" valueType="num">
                                      <p:cBhvr>
                                        <p:cTn id="30"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5"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2000"/>
                                        <p:tgtEl>
                                          <p:spTgt spid="8"/>
                                        </p:tgtEl>
                                      </p:cBhvr>
                                    </p:animEffect>
                                    <p:anim calcmode="lin" valueType="num">
                                      <p:cBhvr>
                                        <p:cTn id="36" dur="2000" fill="hold"/>
                                        <p:tgtEl>
                                          <p:spTgt spid="8"/>
                                        </p:tgtEl>
                                        <p:attrNameLst>
                                          <p:attrName>ppt_w</p:attrName>
                                        </p:attrNameLst>
                                      </p:cBhvr>
                                      <p:tavLst>
                                        <p:tav tm="0" fmla="#ppt_w*sin(2.5*pi*$)">
                                          <p:val>
                                            <p:fltVal val="0"/>
                                          </p:val>
                                        </p:tav>
                                        <p:tav tm="100000">
                                          <p:val>
                                            <p:fltVal val="1"/>
                                          </p:val>
                                        </p:tav>
                                      </p:tavLst>
                                    </p:anim>
                                    <p:anim calcmode="lin" valueType="num">
                                      <p:cBhvr>
                                        <p:cTn id="37"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Hayriye GÜLER\Desktop\son hali.pn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l="4448" r="3483"/>
          <a:stretch/>
        </p:blipFill>
        <p:spPr bwMode="auto">
          <a:xfrm>
            <a:off x="2267744" y="1330988"/>
            <a:ext cx="6624736" cy="5112784"/>
          </a:xfrm>
          <a:prstGeom prst="rect">
            <a:avLst/>
          </a:prstGeom>
          <a:ln>
            <a:noFill/>
          </a:ln>
          <a:effectLst>
            <a:softEdge rad="112500"/>
          </a:effectLst>
          <a:extLst/>
        </p:spPr>
      </p:pic>
      <p:sp>
        <p:nvSpPr>
          <p:cNvPr id="2" name="AutoShape 2" descr="data:image/jpeg;base64,/9j/4AAQSkZJRgABAQAAAQABAAD/2wCEAAkGBxQTEhUTExMWFhUXGR8aGRgXGB4eHRsbGBoeGxgaHR0gHyggHyAlGx4fITEhJSorLi4uHx8zODMsNygtLiwBCgoKDg0OGhAQGiwkHBwsLCwsLCwsLCwsLCwsLCwsLCwsLCwsLCwsLCwsLCwsLCwsLCwsLCw3LCw3LCwrNyssK//AABEIAKwBJQMBIgACEQEDEQH/xAAcAAACAwEBAQEAAAAAAAAAAAAFBgMEBwIAAQj/xABGEAABAgMGBAQCCQMBBgUFAAABAhEAAyEEBRIxQVEGImFxE4GRoTKxBxQjQlJiwdHwcuHxkjNTc4KishUWJGPCNEOD0uL/xAAYAQEBAQEBAAAAAAAAAAAAAAABAgADBP/EACERAQEBAAICAwEBAQEAAAAAAAABEQIhEjEDQVETInFh/9oADAMBAAIRAxEAPwB6tFmSuW6BkRiSkh0ksMVRVnHenV1nh1aZc8oKnABAwhgMLGhD0cEgZZRbReOH4jhSQxBcVZhkSpNYoplYF+EoJBWlQxA8wQpQxV1ZwWZ6xGi/psnKcKxBgzDUMp23qaRLZiCGYOVPUsauxD/mjmQhkBLE4eUkNkNsnp2yyiKRaGJADB25iDlQBmzNezNBqpBJYAIDDFi1Ge/zb1j7aVOAWOWEhLF9x3/frFHCU4Q4LEsDm1fdnEQyZxSohwS4650Pm0FpwQxhctQqKYS2jPV2/jwIvVCGRjl40lhhOZoycJ3FT8iKvdQSJSqPjVkwzP8AdvXygBfeKqZhS5BqWIBYgO1RkQ4HzEFoppu+1gpVQAA8qXNBsSdRUMNo+3hLxHcfERoAKhXqG7wq3RbCpAGIEABITUts5NCSC5r7wUXaVKCgCyikthNGNQQezU694PNeCUuf4bn7p6bUbyy7RaFrTVbkCj08qttvAJSFLQoBTqNaN+JixfOvsYlW/hmXV39H1FdCfaHyMgsLal3/AAkt8/2PrHabSDUFh0y6fzpCbb5kyUFKC0kOWzDE/Emo2Sa9PWxYL2DAKUkkCoH3SzkO5FHNdW6xPlVZ0PWuemlMTu58i/eukUrJakiZKSDXHrmyk19yB5QvKvjxFqILYDlmKlnpqG96tHVntuFaJlTzjqGBDnLOpDRUt1FOhmJLUq4I37ebn1MdqtQJA/mnrCOL1JdmFHOjUqM6ZsP0izJvLGkEHJ6aUP8AmJ8quSG5dqAIr5daRCq0NjcE1BFfhO4G8LaLeXCics310H+Ir2698Jf73Xajew+UO1sMNqt4Wkpq4JDimT13/m0Sy7aMJDgANo9XciEWTfacdSQCS+7jX1YawQk3unxEsaAVca5BvYtG3sYZpChMIZRJSlwwDvQhifllHM+c82zvopff4GP7eUD7LbE0IVUUANBnT9PeOBaXXLGTE60qkufMt7xXG9jl6H7Pa8RIBpkCTWof5/KODNCnOqSAP1O+sLEq3lk4ScqdwM/IP7xek2lyRRsRdj+InTsI52jRufODOGCN9u1PPtA6yW6YtSlknwiQmXSnKWVMydiSEh9u0C74vImV4aP9oosDiolqqU27ZbvHcu8mCUUqWD7M+gbNv4IqculGCZbal6fsc4r/AFt2qO3y7D9oBWi3mqXGVHj1lvFLDMsHLs7QarcMCJzP1zfeKlpmEgEEO7FxqaU9jFJF4hq0fz6t5isQS7zokUrXy3g0Wwdl29KUsrV/bPMNoR2gHci8MlAORBdzs+nesQWu+QxCa5imjBj5fvEkpQ8JNQ4ADerxfnnGudzR2xWkJAAblBrpTWtakn1gD4JKAHYggBtnf+7ZRIu2sCMnerxBIteL4umfv+rRE+WlWnXeE5NUk7bDbcGPRbQt8gD5R6L/AK38AJZrUHANRoQKkCumjVbQj07tMxKsIWApFQFdVGiqNgX1djXQiA1320hwFYJpIIUl0kEDJ6a9tXekXrKwcDCqWAQpKgS+hS7A00ZmeCVxNtltdZaVMQsOQ4ccxd9i+755wYs8hISquIvmzE6NWsJt3LEyYTVklnw5ANWiQw0dt+8NUuZ4aEuQpQqGo4IY9BU/vG114dqdvnOsJD1GIOdGdjU5O0RyFuoF2AfPTOhp3r1jm8JrHCwycgDmYA/IPFWy1UcNSCKCrfdNKbkxGrH5E8hIBU4LbZnJy9c6wHvIKmrUuWoILFRVy4TkAxqSyqE6axMbQf8AZgPylRJSdCDUfFQDb5CJkLxI5gk1Du5BOQ7Fmy96iN5dDouXZMXJDTkDxFqBHKAAFCoZICXxF3eDtkTMUpC8NNw7PUkPlpHJlhKnSJfw1DUJ0caMQ/vFSbapiQpGIJCVOcLYehFKAs/lBsaZgjZZ7TKDlrQ08v0EWha3PiuQ1KMKk0GvT0gJYpeMFwcTB2rkXBc9f8xdmyzgKQHCkkpGedfUbw6qdurWQWA5jV2qOYDF3oDkximmylQwJSlKW+6WTXM7k55vE5kqKS5CVUZ6BSWLNTMZ/qNOJZWwCATk+GvzIja2B9ou5SOYJBANSE50BfCCdAamtS7xGizsh0DFsANdAO9RzbGC3iLFC7Dau1O2esURaFpW7pwIzJDk4gCgJYZOeusMupzQmQFYilYDEMkFCnrT5UY7GOUypo5UAvnhAcjowrkfeG1CVKX4oTNQCkBlDCGFXatKq9RHc8kqxJBSrldmCRkSxAr3O4h9GdF0SVhsaSAwclOo+KlWI26xTvKzTFYQCCjIKKpYxJJd2UulCa9DDhNnEh5qlFIDCr1cl1O4NdA37Bp9j8IpABwqLgoah2DDKppDsVbs6JnhzZS2VLWApRZQDgtUsoUfVukEpNnUlXwEhQBBoGNK983EMlrshISlTh1PhAJYioxFm3DnWKKLys2HOaJh5ShZRLcp/Bj5TV6FQrnDm+keQTPnTHRRVSK4SQC4AFNlEZbmCNnmqQs50GamBJyOetfeLSZqlLCRJtMsE0MyTjS5OKi5KlpANBVosqsUwKVLnIIoRQuFBXwLB6GjGvfODLO8bbyCkTFgj8IDsMiCHz/bUR0u0YU4k6Zl9c+/Z8o+TLsXLScS0gBizKy6UboBXIax9sVmRNBQlRUBykgZA5PqDk9Kt6RTeOIf/ERNUVTG0ADfdGRrr/aOLXaGUFFqFkioajH2YQNvS7J0ol0LISTzBOJyC2YOVMy0C5dtKzREwqYF1AakuaVivG1dM8+2kpAAxEKq5zBFOkfLttCCglaxQsEkHFhpiOWTHvn3hcs15hKSVCoOTVyJ1bY+kRi8wrJ0kH4TXOtG6Q5YOjGu8sU0DmCcnJyaoJ8mr/aKxvFIU6sJL5dANd/8QItKZhl0SS5YYdXOjOf2gUuzzgFPKWkakpO7RvHRcN8q1AzcMsuk1cD8R1221g3LtHMxJbMMC1GIy1ce0I/DCJgnDGlY1LggMCGHrFm7b4WlRUsOhLmlKEl6e0PLj/lPRztSQpCXJD7EOBppnEKVMKhgzAeznQQKnW5S0hASWNUnLu+Ve0VlheAkYnBHWiQfP9o5yEXmWxIo9RQnf+PHoTZ16TVfDL8Rs1EU8hRhHorKNhosl1YUkkhK6YDiTgBBcguPSuZyi3NnL8V3kgqxCqTg5g6qAGjs2x70SOG70tNnmIRaUrCFHDzdA+lDD+LnQsFCFLCJhCiUrYbihB1o0ej+XX+XFDLnFCcRBQnEygN9KOc2826QWu6fiwhq/DTKtQ+ueflAifYlpmqQ4Uh3cAJyycDMgvtoX0gXf3EKJAUhPMvMgUAP5j/PKOX8r9r43xNl9TUkJ8NQUdXpvvuc+wilZFFBUpQHM7KdyGBAG1aE0dgTRoytXEFpmLA5SSWSnDmdA5OL3jWLHLCZaULzLP0G77vFfxmdHyFJigsuoDGpLDckOUVKsRyPbERtFX62nCASqmyacxxVxUzDeR1MeRMWUhpZyCXypq2KnVx+tPtvv2VZQgz5ZSmY7FLKI3/nbvHCcLejF1sSQknmzINCKhmINaN2iFSAWGJmOR0yp1gHP4ssymTKwGrusKcbuAK9nET3feBmTCPFSQz4UyCABl8RWT0ybOOn8L+tsE7CAgBQUQA4qNqVJ+TZNHK+ILKGQVBLBqJyq/8AHhL42v5UtXgyyyh8R/C4cAdaxn1stMxMwoUtWMVLLcAs+YJH7Rc+LjPY8r9P0BbZ4wBWJJQohiMncHXrX5OYjl2hJdQZtQxAd2qSc8vPaFzgSfjsJ8WoXhIB6lv3hguuYEuMCnJwpVXC4BzLMxb+GHl8E+lTl+oLRLT4TKxJ1bWtD2Jbq0KN58SWtCvqyJMzAksVJStJKqOAtIAIfIlqw637OkyUD61bxZsTt4aUgls2CkrUesCLrXZz9tLvSfaUJLFBwCrOyvsgQGrRmh4/HON9pvYHctqM1QWqVMUqgdc+cojyx0yeGyyz5ixzIKQC4ASQTsAa+vnC9fP0iCUs+HgSMnNVFt3IfuI6uriaVbSEzMSVaLlTZiK7HCtvWKs3pjBap0x8QYjJgAkgiuRGWVe/eIDNWzMMRoeUFhoXp2fLOkUhbVyV+GsnCfhUVLU4GbFTkGtQ+2ecXptuDqSn4iS+7PRzTCGamb7Rx5fDfpkJM1LYVIBxfCQwFQS5LguXO9IGX9dCLUh5ilpWGGJQxFJACcizgvizer7QTkTZdCtSRtQ5sx5mzzpV3MFZbYXCuVtDTuzU7mKnw39DP5PCs2RMIlT0llVJUUEJwuCUs1TShOUM93FSEpxB3qauX2BD9jWkXZthBOJPKohgUsAdRXSuoINepiRUxkgzUkAKwjFtXAXo5Ao79Wg5zlPbR8k2khRSUsHL+W+jP/KRfKEDUlRFd/IiKv1kqAGCgyDuKljRsOr57xFLyASn4knJKiAWyPKaZaa0jnOTrOQkgAOxAJqaivX03iObZAQzBsuuv8qIryytqiWHfQuMmYvn3GsR/WudSSFAvhSynSCDu9D91ugyh0+StabhSklYAUcBcA8xALmmJmrnheK6rukqThNmBCWwghsLEtWlc3zeDsskrxM4SGoUltKNzDqP2j5bEI+EzEJL1xEJ66l/SL1s1QwVGFh1UFCgdgGAePs5xkmYolI+B9etPf0jtdkmBYLJVLLBJxJoT0wt2Z49YzMllifEyYJSoA1AOT70f9YnxappclAFUIJKWKlgYiAXYlw4cAwt2u/bvQpaVICJiFFBASQksWPMAr3ENc62oKcK0qD6hwfXMFqwiXv9H6VKXMTalFJJJMzCkuTmVs2709IvjBZ+JEcRyZhCQmyYQSz2hYNXeng6uYMKlSJmFaMK1AscOJk4hVjRxplr5Ql3dfNjkIVJ+qSDNSSBaJkoTyWJDlJUkV/Kw6RZkcSKFEWqwNsqxzZflyD9Yvxn057YZrVPkyeVWBDuQCtKKbs2UegbPum7rYEzLTMV4gDHwFLEtnowWlx/M49G/nP0+UZVYrFOXakomhePEysbuAHd3jXZN4hCwgUKUEu+TmnyyjiTealBlpTNAZnDkNs9R5RQtF3pnKWqQspmKGSzylmyOadtRHbMmRzHEkqs5MpQMwpcOdW3NM99YUP/AC2oAKnunEaAEEls3NdxAGdaZ8lakLxS1PVOL3cUL5uIsXnf8whCQSyE4fNyVHzJibZ7pN112KVKIVLlISv8YSFKY58ynMMcuYCOYJJIzYP6pb3MZZZZttVzIE0jcS3HqzQURbbbJQZkwcqdJicJPagEbSar7s9oUnFImpSU5JWl0ltAtJCg5756QWvCxJtEj6up1UxYhmFsGKSUltnYuCaQpXdxSmcQhQwKNGNQex3huu60iWzs1XOoLU7jP+VJ02FocBSmJ8WahWY5kFID/wDDBI9IK8MS5FlWrDaPHKmSxKKNoAn9oh4u4AtNsWqYLajwSfs5WBWEDRyl3UdSRnCDbvo2t0o/7ATRvKUlX/SWX/0xmNPEPCxmz12hKgQpeIpL8oCRRhUqBGntC5dfB6p8wkIVKs7nFNUCHD5ISpiSd2Ye0Hvo/tE4qmSJmIploxAqBxIIUAEF6sQSQDk1GDxc+kCyWta5SZJWpK0HElJDApIDuTqDk+hjf+047t19ypYTKllpcvUa4QyR2HvA+zcbqmTJKziCJZIZwRVmUA2bCuerRUung4lKjPOIscMtCiHIehWzZ7PEMrhKYma6pU1ErNhzZZAKH8aJnPa2DX0hXAu2rRbLM0wqSiWtCSHSz4Vp3TWu2epayrheZKsgkyQgrb7ygAVFnKt223bQRzJvJEoBFEJT9wBgM9Pdzm8ErovtM1WFCVFsyAGHc0AppFMSbs+jG0zZx+sKCEfEVpKZhVWqUsaGruRqKHKLNz8F2myWgrOEyQoALQpJxczpdIViSpg5BG9Y08gBIJLvkPZ9xX+UipekpGHxVDmSPiIqAKpJOeF6EHybVvGMqoXixyypCVKBAxoxh68wBIB6VeF6+rrn2ZGNKBOlg1modgSWeYn4k96jPmgYL2xOSc83qN69f40Fbs4hmINFF+rexOmjF/KDWDFW7FUFi2HP0/x6CCN229aWrl5hh0+bZbRbtvD8u0J8WUj6sv7zJ+zXiLkmWTynqKF8tQWu64ZCEhgqeWzKgE+jj0q0UMUpYlzVBUlf1aadM5S9TiQMn3SzPVJguJKlpadLTLW2EqTzO1MSFipT0oRqMolky5Shh8KVhJqlMsuCD+KhCgdaGBdpts2yTQklS5a6pSupbIjclPQv3iefHYqXsYkkJzKywGZSzejt0MXJUrGwCG2dNKMKOWHaAVtvlXhCbZ0eMgMFywtlpqzjF8QcsWLjUax8svEIIGNBkHUGYlX/AGKOu8c58X6q8xRcs4iCluXNBAAw1NPujPrQ5x9TZsWa8QI5eQMQ9A74T6A10jqw3pLXmpJGhBrQivvFxYHwqAYVFSAxodw4ieXx52eN0t8QX7JsqR4iQZhcpSkAE9cqDR8yRrCFb+LZloVhMuUEE5FAV5Eq/Ro5+kxeG2zHIbChm2wgsPN4TPrwdgzvR3PtHTjJEc7dxo1hvBaiHmFm+6MumSoa7DPLuCsdqfqPlCLdfDNompC0WoMcsMuYgZ7zUJJHUAwXsXBrj7e3TmzwSSO1VFLO4Ay2i+/pJxTbVFjjUX3Dj2Sr57RIqyInowqQVpNSlBpTUDFytTXLaEPi2xmzWcT7DabQMBHiBawsFJYYg6KEFnG3vb+jnjSbaZ5kTwlSigqTMAb4SHSsZHOJ5XrtUWbw4AsJXnOlDXApLPvzJVn0ihP+jKV9y1TQN1y0n1Awmh1h2WhaVFPiIXLUT/tAUrQ7E4SBUPkk79IhXZDio6nNDiz03Hoaxztrp4wu3b9H4Qn/AOonLB/CEpAbNuU/OPQz2ZBIIONLH8SSD2r849Gyo/yQpdxJQtATa1rQTVKkgFtAFYjq2mUE+JLZKslmTN8LFUJLByCR94nIUpvFLjy9ECeiVLAC5QdZCcLlYDd6fOBkjiVbBKgFBmLh3BzCg7Hzjta5xRs/G0gqCptjBIoFMkkA7ON4A4pKlcqlAPTENNP48M83h6xz3WMUlR0lqGD/AEqBbyUO0U5vAaz8E9Ch+ZJHyKomtj5ddu8LAmYZpkgv9jMCFMcw5BDPVqd4fP8AzTYpkpclKglKkYVCYlTqBDKClEMSd3gTwlcS7MlYmqRNByRhDDd1LYt0aKiLps4tiZS3CSkTDhXy1JGAclBTQiMvAC9rrs0lP2dqM5dWwhk+dP1HnElkvmcuQJZL4FMDqQ1AezxpN7SLHZpHipsyVpcAhEoKNQakkFk0zMZLet9hcwrShMtJ+6hICQNKBvMxp0ORnue/lSxhV8BopCg6T0beCqVg89ntU2zqzwTHnST0r9ohz1I6QD4euedagCJZShvjUMx+UZn/ALeohysFxWezVUvErV2URXQfCPQxWN/1e4fvO2rKZdokS5qCHE6TMBR/oWy055ADvrBG9pUtHiTVTVjJwahshhDPqwfJ86xUF5DEmuADJg6sg5Zx33iZZTMlLQtj4gyTUuk0JOXag0zhvGWYJywi3/xdNPJKGFO5FS2vXP8AmcLEu8Jjv4jl94LXvwzaZyykGVJlgkArmDEttWRiIGwLUzirL+j6YK/WZB1++BTrhiJxJmuS3otY8C0jFs4JZsiDmNjWCK5HggBNJb0YMEtoQKPq+vrAG6OHrTKmIWQmYEqDqlqCqPQlNFP5Q0W11FSCBzBq/ibl/Fq3rFemcyrypno7k7B39BCvxTxaVKTLs0x1JLrVmMvhyq5dx0hFvTiCfPoThQT8IDev80iS5rOC5NEJd91Fsh+5yg91qMS5a5815Mvw0gDESrkB1zAYHRAdu0Nd3YJLYBjWM1lqFvujTvU9YV5N4uyQMKRkke5rr1i/ZpxNKHVqNXJ3zhzBDnY1rWCXxMxBLMBR6CsXPrgwhzifRQ5Q+RYgHpXaF27reoKEtKFTVlJ5EAeROiR1Jju1XLNWP/VWnw0s3hyBVhliWSz9g0bSsXjxNIkk4pmIn7soFqasCWcHdjFK0cRSLUnwkylioUC6dMwoAlgUuPTKKKuG7rSWWu0q7zQ3omUIKXHcd3JfwJs0KUa41pXlp8KVARtrBtqmKVQPlypTWmv+TCxbrUkDCqcgNQJMwFt/hcCvWDX0i3Ta0JKpacdmYYlSjU/8QfEE9BTMkwkG5poQFqQoA0+GgLO3oxGhicrCdkvWfIUV2eaUlmJQoKp1FR6w78IfSEVqEm0Zk0OVc6NlWrRlUizHGwVgP4tB36RftFmUCtKhhmylMoDL8qgdj06bxhuU08c2mzTbZinSpwUlCUYAUpSpiWXiDuCDo2WekU7t4h8JhJlolNkUJ5s6Opyo+sRW1ZtNi8Q/7WzkAnUyyWI8iQrpXeFxM3ctG6jXb20OTeS1spSjX8VQaEaB8i3WC9kWFAPzOXGoBYl3LnIGtIyxF8lJ5HJ3MHLBektaWtCp7/8AtzUpTWvwmWrc6w+THe+7ys4s81E2alIXLUCHBLsQndRqA2X7ScF3ELKEYUpVaJpZ17BJJH5U0Hm1YA3UbBLOPwlTFaGatCm7MgDzzhmkXrJWQsqUDocQdu5EbdY6TyKBx1AUadiPOAHEt5pkoSgE45kxKASxPNUqBGw9yMo4st4ynASs9y3rCB9Jt9E2tEtBGGSAQRljUEqOW1Pbznx71fl01m6i8pJH8aPQt8IcWy1yXfuNjqPWPsXOTl0zHidSl2yYoO7gd+UBtouruecCcKPECc1ISS2b0zzGjwxWPhCSoJnzZsxUxZC2QyUpBPKCFJKi47eUHl2SYjCUOsPXAyVAaUUpmelHzyETzlk6hk/We2e0gUqk77fIwRkW9h8Xuf1/zDfbLNNXSZYkLI1mlGR3A2fQmKUzgYzDjVhkD/dyx7hSlke0ctrrIAT71Lcy39SflWK99Ypc1BBLkPVIbl5SlwXJBFdn3h/sHDNmkkkysS8kqU6iKUOElgTXIDSJ7fw1JtSUCoCQWalVqJUS4BBBIJBO3WNOXZvHoq3Jec1R5SzCpKmSPPPyYxNeN6WHE8yVInTQXxGUhy26mf1J7RzfXBM+UEpkzBNSokqFEBOTO669+kC5fAk8q5psqWd6rPs3zjtHO6ITeJZk3lxYEUGEHpkwqaH/ADlHVmnEakEVfNRah/p707GOJfAc6XLVME6WrC9MJSVdAok/p5ZwrK4gSklLHECeUA0IoXObvT94rUnGVaw3T8ubjLEfvDoDHUy2qIAxMitHYFvxEVUYRZd+rIyoMkZ59qa6RBarynnNEzD0QoD5RtZoKbUjLEgZfCAK5Bjn6xcss+WTSYD3LiFDhLhW0WrnWoyZb7OtTZ0flozYnzyh4vDg+SmVhkqWmYPvqWSHzZQybs3nGlVieSpJ/CerMp2LsxbbOOjOyxAq2xHmDbL6bRns68p1nUQsVGeE5dzBW7eJkTGCqPnp5/4g8mwp8TcPrkTWYmUonDMA0eoOygMx5hxFBcygSmgG36w+cQW1BnSEKUPCmgpWoj4RN+zTM/8AxuVg7Axm9sJQpaCQcKiHGRYs46HMQaFqXMzLwY4esEy0rZLplAstY/7U7qb0hfuaQZ01KWxAqDh2cPk+neNnuu60ypaUS04UjIZ9SSdSTrG3TI7u4ps6PDkywgHMj4lEaqV94tqcukK3EHEshBIKzMVqmWxY7FZcU/KD3iLj+/Cgmzyi3+8I9kwlWG6lzVAanJ/5l1+cDVYtXEYJP2SyP+Mr/HtHxF5y1EYSpCvzkGvRQAbzEXeJLhTIlyihKxzMpRcY+V8shXTrWF+dZy1YZorT+D+JF4hKmknQE67pPkYYr9sMvBiMtBlKASWCUsakFwAM6h9e8ZrwykzJaFfelLCC2obHLJ6sFpfYCNVlJ8STMlCYU4klIUHdJZkkHoYoxl19cEzB9pZleMn8JZMwdg+Ffkx6QMsjrnJCiStclaVoIqgS5boB6hSBTNiHizdPHEyUsotKCSkkFaGCgQWOJHwLY9j1h9kybPbGtEvB4y0FCZqaBYLOFDRVGY1DnMRG62Qp8MWcY5iFuZa0lKkjUFLK821ileHD1mVNV4CjKksAHeYsluYvkBsH+cELeldllzipJEwgoSn8yuUD3fsIpWa6LXhBTJlzafAiYgqH/KWJ/wCV4RVUcFofktQG3iSiPcE/KPto4RtSay0CcneSsKp/SWX7RZst8YTgWChYzSoFJHcUb0hlu+1pNUltyM8ndwAddQRGyBmyp5QcKsSVA1CgxHQgsYI2S8kA8y6/0/8A9Rqsi3AkGbLlzXAqoJKmFWCmYgEZU2aObTc9lMvDhaWpw+FKmdJDORiFa1eogsv0qYTbs4ikooZoHXCf/wBxCXf18GfNmKcFKphXlXIJGpphApFy9OD50qbgMyUUM4mmYEpIPRTKfoAdI7s/DMp8K7ah/wD25SlDLclEbsUEk2paXwqUH/CWj0NUrhKztW1LP/IlPsVmPQ5UtKmzlKUQQz0DZfPRtos+JhS2j0fYfL2inYGLqdx0IO1escWma/Mk0dtKfIiveOoGLHaVsrLA/wASy4SwDtqT2rEoti1MwBbLOurvUZGBdgS9SCxpTM56ZamvaJbwtlowhFmkEn8UxYly0jcknEeyQdI4XjLdrt5YJqtagMUxaQU15c/ctC3e/HMmU4SoFWuajlroIFzuGJ004rdbUJFfs5IJG9MWEeqTF+xXZYpBHhyQohvtJnMRpiD0T3ADRs/BtvsOsV42+2n7CSQl/jmnCgeZoeyXPSGq7bGJIxWiYJ00NSWgJSDUZ5nZyYoTL1WtnPR6sDo5Oja7d45s81kl9t2GEuSHzbUNlXrCy/br0VMDOwFABkk1q+vnvCHfNmsiZy5hGNa2JS5CHAYksylOa6CLN63xylQydkbqIp4ih0yHlCZarTnmTqf3MbQOJvfw6ICEDZIAz/msSy+I5g++fI7doTJlqAOf6x3LtCVFn+Y/tG1talc3Ey3ot3LkHp3/AJSG2wXqlY52rrvrWMWss7AXc5Z9D/aG65r3YjyGmgy7RWn2KcY3BNmzkqkAEsQtyBkwSfMOPKB1v+j+bhkqs7FRR9riWwxu4waMzjTIbmGmba1TJfKOZPwEnP8AIf30hPTxgUKVixBT1oMxuM6GjQWQBV8cPWuWkmZJWw+8GUKdUk+8KU8FRrnGuXZxmlRAJ27vn6dovXhdNktpxFIEz8aeUq6H8XnXrBjM74GsiRapbEk4STRhiNKdnz3jaDJwoKtg/wAzGequL6lOlrCwoLdIzDKFWINdo1C7iJssEVBGXfMfOMYwi9rOtX2ys5q1MSdqqPYOBEtyXRMnLCEvzZ7ADU9B+0aQi7BKX4akhghkkjMY1P5kM47RXtCpdjta0y6A4S2zpBbsCXA/aGCwfu/guQqXLTMKp/hu3iuwKmxMl2alHdonFyWVAb6pI7eClRz/AKYt3TeyThGLOj/zWEr6U+J58mcJEolCcAViH38T12YZV2itxjPMu2yoBCbEEOXJl2cpqHAJwpFWJr1MVZs2SHSg4a6kg+9fKMQtF/2l38VY7Fols/GlsRTxlKGyyVD0USn2g8mNHE30cqnTZk+zzkPMUV+GsEAFRcgLD07gQu3QbXdc4CfKmJkLI8Rg6WBotKg6cScwQemsEbs+kBiBOkgfnkHAe5QXQo+Qh+uHiOXPB8NYmhuZLMsjV5R+IN+EqHSNkqdUeMboNtswWms+SQQ3/wBxIBIb+pKnD6kDeFW5J3KFYnLUHl6+7Rqd2JkGsoBAKQkABgAHwjDo2VOlIzPjK4Z9ntM1cuXikrOMBLE1SCrkzUAomoB8mjZihefakT0hFpQmakBhjDlNdFhlp8iIE2vhNnXYJ5Qr/cTlApL5BEwsB2V/qgdYL4QSKsf5TpBtFoGEFJen6eh8oAEWa+5kmYZNqlqkzHriHKqrncENrXSsN0m2uKnRlByXHfWtHzSW0ikm3oVL8OchEyX/ALuYHSM6jVJ6hu8VZd0BAxWValpDlMiaRjBb4ULolY0AOFXeNNjYRbcvDMWkqcpUQSaksSATEUmeH/WKEmROVN8IIWZqlEYMJxFRzGFneDFt4XtkpGNclQT940YHY4Sfdo0qbFiy21OFipXt+0egGEKGYL9I9DoxtInYUcpzoRlV4A3xe4lAFsRdgDQ10fZvlEl42rCWOGmgJDdg1DCjfV54nlO4BBOT4gCM6mgJGcNp9Gb/AM6TCkBhTdzloK0iNPFE1SSMTdqADelYUpK8jvEgnMQf2jmsySLWS5ckkv00cesX/GUQA9MqVNDkdBCwm8GoQB5v/N4+zOIUpDDTKv8AKQ6xrs0xyM/Ou9dqP7xxb57owOK0OtKj0MZ/bOIphokkaipjQrBIQJKApLkAJJo5Le1YLTAqdZEqI8SiQNGFBsIQb2tuNZCBhQCWAOfUnWHPia2gSiBRzgFS7an0hFCNfSAVbuaxoWohbuA7DXfrDObcmRLKkpSDkEgAVNPMa7wp2QrTzpBzZ6s+zxJNnKUOYk7Ro30ns9uJWSsuFGvR9e3SDl3zMKwNvlCkTB+75jiWrdLHumn6RTRo1itHLTPT/D/IQn8d2YJmpnJFJo5uig3zHuDBqyzeUfwdd4qcVDHZQXcpL9mLEeiod6NKVkTMKStKVKSj4iATh6lsu8M/DnEJSQFHsf5r1gDwws+LhH3gQzgO1daGj0i3fl3eCoLSU4VEghP3SMhQBn6dYEtSXLl2uSQvpUZpIyWNiNd6iKFx8RKkTFSZlFJLEfi2UnuKt1gTwfehKQ56Gv8AMx7xQ+keWyUTmZST4ayNRnLJPZx6RquVrSZ8i0DmUBn/ANTOemUZDxPeB+tTVO7LID/hQcKfYCFix8UT0ZLKv6ji+dR5R9m2/Hz0dTk9CTXyeNKnlTNdvEKkGhcHf5w8S7TZLwlJl2lOIp+FYITMQ/4VGhFMj7xjWOrih9ou2e8SGrhPdu1f39YqiU8Xt9FinJs00TEN984VjunA3uIUb04DtUoEmXiH5Kn/AE5+0Hbq4unSggFZKRk5J1ILH9QYcrp4qRNDLFX1D9e+2caRmETpBGkes05ctQUhRSpJcEFiDuCKvG8Xhw9YLacS04Vn70tYSS+4NFdHB6QItH0QyFOZVrmI/rlhYHoURsbEX0ccVm2TPBmhItGF0ryE1tFDLG33h6Rptps8qYgJmJJSr8rgHq7h/KELhX6LRZbVLtBtfieEcQQmXgc6OTMVTVmq0aQuYX5aau8aNGGcc3bJs08ony1OsY5M6S2GakHmBxPhWNQcQybC4hSst8lHKajc0/t5RvvEN0Wa3eFKmurwVmacLAlwUkE6AkhR3wiIJl03dISf/T2Z8sHhoWVdyQSakOTvE4WUWW9ELSzl/wCaxfRaGBduze/94U+PAmXeE9MpCZaAUkIQGSkmWglgMqk5bxXsd/kfG5EGs0/h60o+sBa28QoMsTD8YCmID5qDChzFRlDlZJSTLMogYquDkoEZdQYwyffSlkqlUMpPihRcHEFBz1ocJ3Bhls3Hq5WATElUtYC0KNeU5irVSeUkHTzipe2I18zleNMCpZlEKP2TNg/Kxyj0aZaOI7DaiFzpUiYoUxTGC20BKwVHo5pHorUlK3XhglkhRfL4nrpnWFpJO7x1a5xVq4GXfeKyJtWMRrYshahkY6ExZ19o5Sp4lSIMLlYJ1ilNBEX5k0AVirMQTUAtvAUdgBM2W/40/wDcI1iST4LgD4i/cjOMsscspWlR0IPoXjUrPNHgOzsse4LRjPRK4uUwlj+s+YIER8O2Wy+GZtpWospkyk5qyLnppp3glxrYnkpmAfAqv9MwO/8ArDQr2WWVJAAJalBvlG5txva/f94CavkTglpDS5YySMzR2cqcn+0D5wyHSOrZY5iA60KS+WIEP2epj4s5RuEHJTm6weukciOj+5/vAZUoqUwzJHvDTKk8wToGD0yAAP6Q0QflJ5Uppk5fJmb9Yr38cNmPVK89BygUi/d9cZBqeUMHd2oKgaiKHG6kpliW2mH3dRPUsTCqkWx2zw5gW+XQHQtnBW3cSeMPDYsTQk5Zf39YBzLEc01ia7rCTMSCCNfQE/pB2nTbwpMOLPNvb/MWfpAt+JJlJNMIUqjc1CA+rD5xb4fuhYSFBBfDmaDQ5ntAe+rpmY1CYoAnNnPxVoaCKzW3IU7FZcRr8I9+kEinT0AHtFr6slA5Sfb/ADEQmYFYks+j6esM4p1UnpUhSkLDEUIO/wC8c49PY/pEa5RclyXzcvHCyRm475esBW5c8pyLOcjUP1GR8xBuw3zhDKScw5SfLVx6NC5Kmfw1HkdItSVVIBauYjMc7PfoDHFhU+F6jqMgWr7Qw2K/VOFVpT40mo6BTsX1EZgjIEkF8ixDt5M46l4P3MhZQcIURmcKnoB3L70D0jHWhWS95+Acy3ZjRWYY/pHdovKapPOsprVzlTZ8W2QhYsU1lVMzLNk96unUavFqbeClsknlGQJCjs34WoD+9Y2qH5NkE2WQieqWs1xJZ8LFsSQcQTmcVKjpAxNxTbO8xf2qQHKpbqJbMkfFk1A+lY9b+FJE9YnybZNs05k8x5kOzflIo+SoKXVJvGQsCf4drlFh4khQTNTuooWAFvrV+ukAY/8ASDPP1uYjCElJ+0IzUtQxEE/lfAAKcr6wrYTH6nn3FZ5yZ0ubJllMxvEUE4SthyqehcaHMNCbN+jKySkOlK1n8allz5BgPSCxsZZw1ZHny0KIAmBSFOaMtCgAf+ZoZp/Bc20hIQoJq7qFGIAJYdh5g7xT4hu1NkmJmJJpVINajYxpPCd5oWk1HOkYS+VBQ9DnGgwmyfotSB9ra2VslAb3VHo44y44nyLUuRIloSJVCVoxKUSAXJNWrSPQ42T9K8i4ZngicpvDUM3AGbCppo9dIiN3UDhHmpJ/+UbNYglX5QnJzizZwSzDszDvEa+H7PNCsUgBy48NgfYDX+zvHLydLwYp/wCEkk1A6A+20SS7qIBKkrbQuw9WjZVcIWMv9kphSi6ZZs/xRNIuCyIS6ZDkZjESdnJUdDXON5t4Mks1yLX/ALOUT2SVF+9T6NB+wfR/OWXmtLGpPMrL8I6dY0mzkNhSClOGqQMIooaJGFnJGb1zhT4pvyalapKThAISVM6shkaYRoTq0G6rxk9qF58PWCzgBapmN6tVTgVDAEAE9swHiC4bQlYVLZgSw1arpc9KCF60KKi7k5Nv3LuTvEVgvAyJmLTWnoesMmJ3TgpAU8tQdKuQpNKKNR5GoPfeFWfKXY5oLjAr4Z0tLUzH/MDmkgP2rDSpYmtMQoAlsWxH4vQF4+FKFpINH+IKGJJ2p+8dPY9Vn96mYuYpUxWJSq4twcm6dNMoqypZLAAk7Q9TrqkvhUEs7MkqYe9PKKxRLQfs5YT1ap9XPvBJgvYXYrD4POpsZDAZ4R+8WJRdz2HrkPOOp5xlywHoIiTPA/h9239oWMFiXgCQ7NzEsxHnn1psMoVOJbaZs01LCtS+eVf6Wgm0ybiEkBgzqVQE/hBr6dBDHwPwOCROtDKrypLKSKOFqD8znIZUcvB7Yu8OcHT57KI8NBDuoVI0ITsdCWB6xodz8KypFcLqbMlz66eQhtSAEaMOgdR/g7CM84045EomVZ8K5gJStf3E9AR8ZfPIUasWMH7VOlywXWA2706vlGe8Y3/Z1LBlKxsGdti4yca76QoXlek2cp5q1K6aDsMooTDG0UQmX1+X+escpvkf7sfzzgXgO0e8I/wiN5VOG/hmSm1zkyZTJnKfADQHCkkh+wNI0GzcJSEJQZkp8adVMBR6DMMSHf2hO+h27D9bNrUDgsyFHKilzEmWlL7jFi6MI01MwzFl+VIFFP0bLZt8yekVuwyRn/0g8FIlSPrdmBSE1moBJDE4cSXchizjYvRoz2VNJDmP0FNPjImyM0qSZY2OJJFfP3jA5FmJKUtXJuuvvE2F9FocAFNBsA/rrFqz2tQoCoV6+me0FJXD83C4lqZtaO2wOdYjVYSDhwsdmY5xsTqsb1mPgxKqX/bPoYP3KsZqcl6qcuMtR8jSE+1TQZii9MTA/wBIYQSuq88H3m2LOM82cH30aJU0iwzCAClYUnrqXzxJowofhyeLvjqDFKW5h8Jz1YYS5DVyhSsl5jPlNSMSFMrzPKo+T0i8L5SA6iemJOxzBYHqKxRMg4jmS8LroyQQpNc6moBqNY4tfHBkoE2eQUYgg4XqSDqCdj6QFk3jjDhTDTMGmwem/lFu87qRabOlEwmigoKSfhABAISXJz9HaDlyyHjNZtxZf/1ueqbzAEnCkl8KdA/aK9zcQzbOeU4k/hJ+R0iC8bvUk6k9Qz+5+cDCYLy0WHTiG/k2zw1FAdKSHUlOI1ycgkgNTLM0j0A7tmAJqHyj0V5I1vNnbCUlScR2yboc1VbQRclWcYcldHB9OlPnlHCZQUEE66d3GZrrqXi7aCUYWJ5jhroPkfN489epTs6R8IIppmz6UALljRt4nXOTLDrokahx3YZ9y0c2KZiRLUfvJBYUSOwFNIiXzBClAOcPYBQcgDJv5m8FD6mcpyUsQQ4OaQNSlVf17CKF6XLLnVmoLmgUCyhs/wCjgiCE6zpQAlHKMelKqIGJsgobhti4JEczak1L1PmKh/OJVeyJePBSwT4SwrUA0U2z5e4hVvS5pkqi0EeXVs8nBEbIqWHY15jm2h9I4SzkYQ2F8u3sdo3nY52T6YZY7fMkEgOUGjHrBuw3pKVXHh/L5UqOvSNPvnhSyzUVlBKjXEih/Y+YjEb3sSULID0JEdePPXOXTOq0od8QPnn55xXXbJeQdZG1B6kQBlWEeGlWJblKjmKYXbSGT6Lbql2i1EThjTLlqWEn4SRli3HSK0xBZ7unT28OStad0pIS/wDUaH1g1YeB7VMoUoRuVcx9v3EahdspJqQKCgag6AZADaDKkw4qM6Vw4bNLBKkpSCBhbMk5Z5n94OXdk2+382hW4+vCYbX4ZVyoICR3SCT3eLfDl5LJSC2T+z/OKnQq7xzalosSjLNSGJGaQogKJ25dRGNKsS1fChSuiUk/IRvRmkv1oXqCC7uDQ+cA70sQKVMpSHDOhgw2FCB5RViWNW+xIlA+Kv7TSUhiR/WrJPbOBBmE5BhGkngqzqUxVMrUnEl3/wBMGbP9HtiQkKKVrP5ln/4tE4lkdns6sQYEl6Ud/LWNF4X4YnK8BayqTLSFBaFoJUoKWosJZYhwQcSmAYGuUNF23VJlk+HLSj+kV/1fF7wVsaQkAgVIUa1qkEg+ojeJkWbJIQEYEyhKlAkhAZi4qssKqLV7QPvdafhklgKE5v8AyvejZxXvC2rKiCaAkeQWG+cU5c4pUSM0LCR2xJFfJXsk5iKUM3VKwAO+J3VqCFDlPyLioroYWZF1S7PMWtCAVqWogqDmqiWGwalBDFLFVdCR7E/rAW1XgoTFy8KCA+Yc1LjM6PQ5ikSy3OQPiKMJLuXBzYYiApiS4q2eeUUbTJnKSUyQTNUMKSaBBNAtR+6E5vqQwzjuTNKwSTVnpuFEfIZ5wWupLS3GajUmpzZq6RgTru+jmVLS89ZmkHTlQPdz/KRbtvC9lWgoRKShWE86XBCshlnzUIOzEBwQx2ucVZ5OsNuELCQ/dJIPftA+csgPsCruQl3PcisGHGRFZGQI7OMols16ql1Smu8c7lz6x9s8oFYHUCJtxj7wtZV2hCZ8xYSkqIwiU5La43oHcZQ7+ClWhSo6JrXQ9e59YhsMoSpaZaCQlAwitWIxF+pJi7IRjmS0EljqKHIl/YR57byrtxmQmcQ8GCcccnkVVwojm1cGgKj0oXjOrwuObLUUzZS0KGZYkeSg4zjarLajjwsGI/U/NokvpeCViFSEvV2NHrWtYucr6HLhLWF2ZLCPQQ4qtxmTXKUJIcciQl9atma5x6O89OF4dv/Z">
            <a:hlinkClick r:id="rId4"/>
          </p:cNvPr>
          <p:cNvSpPr>
            <a:spLocks noChangeAspect="1" noChangeArrowheads="1"/>
          </p:cNvSpPr>
          <p:nvPr/>
        </p:nvSpPr>
        <p:spPr bwMode="auto">
          <a:xfrm>
            <a:off x="775492" y="538517"/>
            <a:ext cx="7771442" cy="53206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lgn="ctr"/>
            <a:r>
              <a:rPr lang="tr-TR" sz="4400" b="1" dirty="0" smtClean="0">
                <a:solidFill>
                  <a:srgbClr val="002060"/>
                </a:solidFill>
                <a:latin typeface="Calibri" pitchFamily="34" charset="0"/>
              </a:rPr>
              <a:t>ATIK HİYERARŞİSİ</a:t>
            </a:r>
            <a:endParaRPr lang="tr-TR" sz="4400" b="1" dirty="0">
              <a:solidFill>
                <a:srgbClr val="002060"/>
              </a:solidFill>
              <a:latin typeface="Calibri" pitchFamily="34" charset="0"/>
            </a:endParaRPr>
          </a:p>
        </p:txBody>
      </p:sp>
      <p:sp>
        <p:nvSpPr>
          <p:cNvPr id="4" name="Yukarı Aşağı Ok 3"/>
          <p:cNvSpPr/>
          <p:nvPr/>
        </p:nvSpPr>
        <p:spPr>
          <a:xfrm>
            <a:off x="971600" y="1844824"/>
            <a:ext cx="288032" cy="4069766"/>
          </a:xfrm>
          <a:prstGeom prst="up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tr-TR"/>
          </a:p>
        </p:txBody>
      </p:sp>
      <p:sp>
        <p:nvSpPr>
          <p:cNvPr id="6" name="Metin kutusu 5"/>
          <p:cNvSpPr txBox="1"/>
          <p:nvPr/>
        </p:nvSpPr>
        <p:spPr>
          <a:xfrm>
            <a:off x="323528" y="5937666"/>
            <a:ext cx="2448272" cy="369332"/>
          </a:xfrm>
          <a:prstGeom prst="rect">
            <a:avLst/>
          </a:prstGeom>
          <a:noFill/>
        </p:spPr>
        <p:txBody>
          <a:bodyPr wrap="square" rtlCol="0">
            <a:spAutoFit/>
          </a:bodyPr>
          <a:lstStyle/>
          <a:p>
            <a:r>
              <a:rPr lang="tr-TR" dirty="0" smtClean="0">
                <a:latin typeface="Times New Roman" pitchFamily="18" charset="0"/>
                <a:cs typeface="Times New Roman" pitchFamily="18" charset="0"/>
              </a:rPr>
              <a:t>En son seçenek</a:t>
            </a:r>
            <a:endParaRPr lang="tr-TR" dirty="0">
              <a:latin typeface="Times New Roman" pitchFamily="18" charset="0"/>
              <a:cs typeface="Times New Roman" pitchFamily="18" charset="0"/>
            </a:endParaRPr>
          </a:p>
        </p:txBody>
      </p:sp>
      <p:sp>
        <p:nvSpPr>
          <p:cNvPr id="5" name="Metin kutusu 4"/>
          <p:cNvSpPr txBox="1"/>
          <p:nvPr/>
        </p:nvSpPr>
        <p:spPr>
          <a:xfrm>
            <a:off x="261196" y="1401866"/>
            <a:ext cx="2448272" cy="369332"/>
          </a:xfrm>
          <a:prstGeom prst="rect">
            <a:avLst/>
          </a:prstGeom>
          <a:noFill/>
        </p:spPr>
        <p:txBody>
          <a:bodyPr wrap="square" rtlCol="0">
            <a:spAutoFit/>
          </a:bodyPr>
          <a:lstStyle/>
          <a:p>
            <a:r>
              <a:rPr lang="tr-TR" dirty="0" smtClean="0">
                <a:latin typeface="Times New Roman" pitchFamily="18" charset="0"/>
                <a:cs typeface="Times New Roman" pitchFamily="18" charset="0"/>
              </a:rPr>
              <a:t>En öncelikli seçenek</a:t>
            </a:r>
            <a:endParaRPr lang="tr-TR" dirty="0">
              <a:latin typeface="Times New Roman" pitchFamily="18" charset="0"/>
              <a:cs typeface="Times New Roman" pitchFamily="18" charset="0"/>
            </a:endParaRPr>
          </a:p>
        </p:txBody>
      </p:sp>
    </p:spTree>
    <p:extLst>
      <p:ext uri="{BB962C8B-B14F-4D97-AF65-F5344CB8AC3E}">
        <p14:creationId xmlns:p14="http://schemas.microsoft.com/office/powerpoint/2010/main" val="88386463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lga Biçimi">
  <a:themeElements>
    <a:clrScheme name="Dalga Biçimi">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Dalga Biçimi">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alga Biçimi">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3142</TotalTime>
  <Words>2251</Words>
  <Application>Microsoft Office PowerPoint</Application>
  <PresentationFormat>Ekran Gösterisi (4:3)</PresentationFormat>
  <Paragraphs>393</Paragraphs>
  <Slides>57</Slides>
  <Notes>1</Notes>
  <HiddenSlides>0</HiddenSlides>
  <MMClips>0</MMClips>
  <ScaleCrop>false</ScaleCrop>
  <HeadingPairs>
    <vt:vector size="4" baseType="variant">
      <vt:variant>
        <vt:lpstr>Tema</vt:lpstr>
      </vt:variant>
      <vt:variant>
        <vt:i4>1</vt:i4>
      </vt:variant>
      <vt:variant>
        <vt:lpstr>Slayt Başlıkları</vt:lpstr>
      </vt:variant>
      <vt:variant>
        <vt:i4>57</vt:i4>
      </vt:variant>
    </vt:vector>
  </HeadingPairs>
  <TitlesOfParts>
    <vt:vector size="58" baseType="lpstr">
      <vt:lpstr>Dalga Biçimi</vt:lpstr>
      <vt:lpstr>PowerPoint Sunusu</vt:lpstr>
      <vt:lpstr>ÇEVRE </vt:lpstr>
      <vt:lpstr>ÇEVRE</vt:lpstr>
      <vt:lpstr>PowerPoint Sunusu</vt:lpstr>
      <vt:lpstr>MEVZUAT</vt:lpstr>
      <vt:lpstr>MEVZUAT</vt:lpstr>
      <vt:lpstr>PowerPoint Sunusu</vt:lpstr>
      <vt:lpstr>PowerPoint Sunusu</vt:lpstr>
      <vt:lpstr>PowerPoint Sunusu</vt:lpstr>
      <vt:lpstr>PowerPoint Sunusu</vt:lpstr>
      <vt:lpstr>Atık Yönetimi</vt:lpstr>
      <vt:lpstr>PowerPoint Sunusu</vt:lpstr>
      <vt:lpstr>PowerPoint Sunusu</vt:lpstr>
      <vt:lpstr>PowerPoint Sunusu</vt:lpstr>
      <vt:lpstr>PowerPoint Sunusu</vt:lpstr>
      <vt:lpstr>PowerPoint Sunusu</vt:lpstr>
      <vt:lpstr>PowerPoint Sunusu</vt:lpstr>
      <vt:lpstr> ATIK YÖNETİMİ</vt:lpstr>
      <vt:lpstr> ATIK YÖNETİMİ </vt:lpstr>
      <vt:lpstr>PowerPoint Sunusu</vt:lpstr>
      <vt:lpstr>PowerPoint Sunusu</vt:lpstr>
      <vt:lpstr>PowerPoint Sunusu</vt:lpstr>
      <vt:lpstr>PowerPoint Sunusu</vt:lpstr>
      <vt:lpstr>PowerPoint Sunusu</vt:lpstr>
      <vt:lpstr>PowerPoint Sunusu</vt:lpstr>
      <vt:lpstr>GERİ KAZANDIRILABİLİR VE YENİDEN DEĞERLENDİRİLEBİLİR ATIKLAR</vt:lpstr>
      <vt:lpstr> AMBALAJ </vt:lpstr>
      <vt:lpstr>  AMBALAJ  </vt:lpstr>
      <vt:lpstr> AMBALAJ </vt:lpstr>
      <vt:lpstr> AMBALAJ </vt:lpstr>
      <vt:lpstr> AMBALAJ </vt:lpstr>
      <vt:lpstr> AMBALAJ </vt:lpstr>
      <vt:lpstr> AMBALAJ </vt:lpstr>
      <vt:lpstr> AMBALAJ  </vt:lpstr>
      <vt:lpstr> AMBALAJ   </vt:lpstr>
      <vt:lpstr>PowerPoint Sunusu</vt:lpstr>
      <vt:lpstr>ATIK YAĞ</vt:lpstr>
      <vt:lpstr>ATIK YAĞ</vt:lpstr>
      <vt:lpstr>ATIK YAĞ</vt:lpstr>
      <vt:lpstr>ATIK YAĞ</vt:lpstr>
      <vt:lpstr>ATIK YAĞ</vt:lpstr>
      <vt:lpstr>BİTKİSEL ATIK YAĞLAR</vt:lpstr>
      <vt:lpstr>BİTKİSEL ATIK YAĞLAR</vt:lpstr>
      <vt:lpstr>BİTKİSEL ATIK YAĞLAR</vt:lpstr>
      <vt:lpstr>Atık Piller</vt:lpstr>
      <vt:lpstr>Atık Aküler</vt:lpstr>
      <vt:lpstr>Atık Akü</vt:lpstr>
      <vt:lpstr>Atık Akü</vt:lpstr>
      <vt:lpstr>Atık Akü</vt:lpstr>
      <vt:lpstr>Tıbbi Atık</vt:lpstr>
      <vt:lpstr>Atık Elektrikli ve Elektronik Eşyalar</vt:lpstr>
      <vt:lpstr>Atık Elektrikli ve Elektronik Eşyalar</vt:lpstr>
      <vt:lpstr>Ömrünü Tamamlamış Lastikler</vt:lpstr>
      <vt:lpstr>Ömrünü Tamamlamış Lastikler</vt:lpstr>
      <vt:lpstr>Ömrünü Tamamlamış Lastikler</vt:lpstr>
      <vt:lpstr>PowerPoint Sunusu</vt:lpstr>
      <vt:lpstr>PowerPoint Sunusu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Atık Yönetim Planı</dc:title>
  <dc:creator>Gökhan TUFAN</dc:creator>
  <cp:lastModifiedBy>thuinder</cp:lastModifiedBy>
  <cp:revision>293</cp:revision>
  <cp:lastPrinted>2016-04-21T12:18:55Z</cp:lastPrinted>
  <dcterms:created xsi:type="dcterms:W3CDTF">2013-01-08T14:59:22Z</dcterms:created>
  <dcterms:modified xsi:type="dcterms:W3CDTF">2017-06-11T09:34:56Z</dcterms:modified>
</cp:coreProperties>
</file>